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99"/>
  </p:notesMasterIdLst>
  <p:handoutMasterIdLst>
    <p:handoutMasterId r:id="rId100"/>
  </p:handoutMasterIdLst>
  <p:sldIdLst>
    <p:sldId id="422" r:id="rId2"/>
    <p:sldId id="1141" r:id="rId3"/>
    <p:sldId id="976" r:id="rId4"/>
    <p:sldId id="1202" r:id="rId5"/>
    <p:sldId id="1203" r:id="rId6"/>
    <p:sldId id="1204" r:id="rId7"/>
    <p:sldId id="1205" r:id="rId8"/>
    <p:sldId id="1207" r:id="rId9"/>
    <p:sldId id="1206" r:id="rId10"/>
    <p:sldId id="1209" r:id="rId11"/>
    <p:sldId id="1210" r:id="rId12"/>
    <p:sldId id="1211" r:id="rId13"/>
    <p:sldId id="1212" r:id="rId14"/>
    <p:sldId id="1213" r:id="rId15"/>
    <p:sldId id="1214" r:id="rId16"/>
    <p:sldId id="1215" r:id="rId17"/>
    <p:sldId id="1216" r:id="rId18"/>
    <p:sldId id="1208" r:id="rId19"/>
    <p:sldId id="1217" r:id="rId20"/>
    <p:sldId id="1218" r:id="rId21"/>
    <p:sldId id="1219" r:id="rId22"/>
    <p:sldId id="1220" r:id="rId23"/>
    <p:sldId id="1221" r:id="rId24"/>
    <p:sldId id="1222" r:id="rId25"/>
    <p:sldId id="1223" r:id="rId26"/>
    <p:sldId id="1224" r:id="rId27"/>
    <p:sldId id="1225" r:id="rId28"/>
    <p:sldId id="1227" r:id="rId29"/>
    <p:sldId id="1228" r:id="rId30"/>
    <p:sldId id="1231" r:id="rId31"/>
    <p:sldId id="1235" r:id="rId32"/>
    <p:sldId id="1237" r:id="rId33"/>
    <p:sldId id="1238" r:id="rId34"/>
    <p:sldId id="1230" r:id="rId35"/>
    <p:sldId id="1232" r:id="rId36"/>
    <p:sldId id="1234" r:id="rId37"/>
    <p:sldId id="1229" r:id="rId38"/>
    <p:sldId id="1239" r:id="rId39"/>
    <p:sldId id="1236" r:id="rId40"/>
    <p:sldId id="1142" r:id="rId41"/>
    <p:sldId id="1143" r:id="rId42"/>
    <p:sldId id="1144" r:id="rId43"/>
    <p:sldId id="1145" r:id="rId44"/>
    <p:sldId id="1146" r:id="rId45"/>
    <p:sldId id="1147" r:id="rId46"/>
    <p:sldId id="1148" r:id="rId47"/>
    <p:sldId id="1132" r:id="rId48"/>
    <p:sldId id="1149" r:id="rId49"/>
    <p:sldId id="1150" r:id="rId50"/>
    <p:sldId id="1151" r:id="rId51"/>
    <p:sldId id="1152" r:id="rId52"/>
    <p:sldId id="1153" r:id="rId53"/>
    <p:sldId id="1155" r:id="rId54"/>
    <p:sldId id="1154" r:id="rId55"/>
    <p:sldId id="1156" r:id="rId56"/>
    <p:sldId id="1157" r:id="rId57"/>
    <p:sldId id="1160" r:id="rId58"/>
    <p:sldId id="1158" r:id="rId59"/>
    <p:sldId id="1159" r:id="rId60"/>
    <p:sldId id="1161" r:id="rId61"/>
    <p:sldId id="1162" r:id="rId62"/>
    <p:sldId id="1167" r:id="rId63"/>
    <p:sldId id="1164" r:id="rId64"/>
    <p:sldId id="1165" r:id="rId65"/>
    <p:sldId id="1166" r:id="rId66"/>
    <p:sldId id="1168" r:id="rId67"/>
    <p:sldId id="1169" r:id="rId68"/>
    <p:sldId id="1170" r:id="rId69"/>
    <p:sldId id="1171" r:id="rId70"/>
    <p:sldId id="1173" r:id="rId71"/>
    <p:sldId id="1172" r:id="rId72"/>
    <p:sldId id="1174" r:id="rId73"/>
    <p:sldId id="1176" r:id="rId74"/>
    <p:sldId id="1175" r:id="rId75"/>
    <p:sldId id="1177" r:id="rId76"/>
    <p:sldId id="1191" r:id="rId77"/>
    <p:sldId id="1192" r:id="rId78"/>
    <p:sldId id="1193" r:id="rId79"/>
    <p:sldId id="1194" r:id="rId80"/>
    <p:sldId id="1178" r:id="rId81"/>
    <p:sldId id="1196" r:id="rId82"/>
    <p:sldId id="1195" r:id="rId83"/>
    <p:sldId id="1184" r:id="rId84"/>
    <p:sldId id="1185" r:id="rId85"/>
    <p:sldId id="1179" r:id="rId86"/>
    <p:sldId id="1180" r:id="rId87"/>
    <p:sldId id="1181" r:id="rId88"/>
    <p:sldId id="1183" r:id="rId89"/>
    <p:sldId id="1197" r:id="rId90"/>
    <p:sldId id="1188" r:id="rId91"/>
    <p:sldId id="1199" r:id="rId92"/>
    <p:sldId id="1198" r:id="rId93"/>
    <p:sldId id="1200" r:id="rId94"/>
    <p:sldId id="1189" r:id="rId95"/>
    <p:sldId id="1190" r:id="rId96"/>
    <p:sldId id="1201" r:id="rId97"/>
    <p:sldId id="259" r:id="rId98"/>
  </p:sldIdLst>
  <p:sldSz cx="36576000" cy="20574000"/>
  <p:notesSz cx="6858000" cy="9144000"/>
  <p:custDataLst>
    <p:tags r:id="rId101"/>
  </p:custDataLst>
  <p:defaultTextStyle>
    <a:defPPr>
      <a:defRPr lang="en-US"/>
    </a:defPPr>
    <a:lvl1pPr marL="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0" userDrawn="1">
          <p15:clr>
            <a:srgbClr val="A4A3A4"/>
          </p15:clr>
        </p15:guide>
        <p15:guide id="2" pos="115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lliamsTL" initials="W" lastIdx="1" clrIdx="0"/>
  <p:cmAuthor id="1" name="Xue, Hui (NIH/NHLBI) [E]" initials="XH([" lastIdx="1" clrIdx="1">
    <p:extLst>
      <p:ext uri="{19B8F6BF-5375-455C-9EA6-DF929625EA0E}">
        <p15:presenceInfo xmlns:p15="http://schemas.microsoft.com/office/powerpoint/2012/main" userId="S::xueh2@nih.gov::eaa76f4b-f23c-4dea-a5a8-f897d48958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D47A"/>
    <a:srgbClr val="62C957"/>
    <a:srgbClr val="CC0000"/>
    <a:srgbClr val="9900FF"/>
    <a:srgbClr val="5F9127"/>
    <a:srgbClr val="B0AC00"/>
    <a:srgbClr val="C01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71" autoAdjust="0"/>
    <p:restoredTop sz="88535" autoAdjust="0"/>
  </p:normalViewPr>
  <p:slideViewPr>
    <p:cSldViewPr snapToGrid="0" snapToObjects="1" showGuides="1">
      <p:cViewPr varScale="1">
        <p:scale>
          <a:sx n="43" d="100"/>
          <a:sy n="43" d="100"/>
        </p:scale>
        <p:origin x="112" y="480"/>
      </p:cViewPr>
      <p:guideLst>
        <p:guide orient="horz" pos="6480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345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handoutMaster" Target="handoutMasters/handoutMaster1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BBB155-3B90-40BD-818C-14B3B70E5E71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530DC1-D584-4D04-9DAC-18E47123107C}">
      <dgm:prSet phldrT="[Text]"/>
      <dgm:spPr/>
      <dgm:t>
        <a:bodyPr/>
        <a:lstStyle/>
        <a:p>
          <a:r>
            <a:rPr lang="en-US" dirty="0"/>
            <a:t>Evaluation</a:t>
          </a:r>
        </a:p>
      </dgm:t>
    </dgm:pt>
    <dgm:pt modelId="{662502A0-BE2D-4A33-BD47-33C1706EE288}" type="parTrans" cxnId="{1318E81A-D356-4CFA-9D0F-92BC04043BCA}">
      <dgm:prSet/>
      <dgm:spPr/>
      <dgm:t>
        <a:bodyPr/>
        <a:lstStyle/>
        <a:p>
          <a:endParaRPr lang="en-US"/>
        </a:p>
      </dgm:t>
    </dgm:pt>
    <dgm:pt modelId="{93F772F5-55EB-407C-82B9-B639A442B4C8}" type="sibTrans" cxnId="{1318E81A-D356-4CFA-9D0F-92BC04043BCA}">
      <dgm:prSet/>
      <dgm:spPr>
        <a:ln w="76200"/>
      </dgm:spPr>
      <dgm:t>
        <a:bodyPr/>
        <a:lstStyle/>
        <a:p>
          <a:endParaRPr lang="en-US"/>
        </a:p>
      </dgm:t>
    </dgm:pt>
    <dgm:pt modelId="{4F824963-0A70-461D-8DA7-40B5C46FDE26}">
      <dgm:prSet phldrT="[Text]"/>
      <dgm:spPr/>
      <dgm:t>
        <a:bodyPr/>
        <a:lstStyle/>
        <a:p>
          <a:r>
            <a:rPr lang="en-US" dirty="0"/>
            <a:t>Bias-Variance analysis</a:t>
          </a:r>
        </a:p>
      </dgm:t>
    </dgm:pt>
    <dgm:pt modelId="{9C166BE2-4B6F-4C9D-A3A6-78F33DF24A61}" type="parTrans" cxnId="{F52E7607-D116-4D36-BFFE-FA21EFA33A69}">
      <dgm:prSet/>
      <dgm:spPr/>
      <dgm:t>
        <a:bodyPr/>
        <a:lstStyle/>
        <a:p>
          <a:endParaRPr lang="en-US"/>
        </a:p>
      </dgm:t>
    </dgm:pt>
    <dgm:pt modelId="{AA67492B-CD57-4FE2-BC27-87E76BE8E19C}" type="sibTrans" cxnId="{F52E7607-D116-4D36-BFFE-FA21EFA33A69}">
      <dgm:prSet/>
      <dgm:spPr>
        <a:ln w="76200"/>
      </dgm:spPr>
      <dgm:t>
        <a:bodyPr/>
        <a:lstStyle/>
        <a:p>
          <a:endParaRPr lang="en-US"/>
        </a:p>
      </dgm:t>
    </dgm:pt>
    <dgm:pt modelId="{74FE2F83-0676-4D27-8918-2BC0C7DE5928}">
      <dgm:prSet phldrT="[Text]"/>
      <dgm:spPr/>
      <dgm:t>
        <a:bodyPr/>
        <a:lstStyle/>
        <a:p>
          <a:r>
            <a:rPr lang="en-US" dirty="0"/>
            <a:t>Adjustment, model and data</a:t>
          </a:r>
        </a:p>
      </dgm:t>
    </dgm:pt>
    <dgm:pt modelId="{6047B80B-A2F9-42FF-B286-FE6D0352D08F}" type="parTrans" cxnId="{CF99A276-5ABD-4D9A-B5B4-47144AAF401E}">
      <dgm:prSet/>
      <dgm:spPr/>
      <dgm:t>
        <a:bodyPr/>
        <a:lstStyle/>
        <a:p>
          <a:endParaRPr lang="en-US"/>
        </a:p>
      </dgm:t>
    </dgm:pt>
    <dgm:pt modelId="{76C2B135-500C-4596-B597-A652E43B342B}" type="sibTrans" cxnId="{CF99A276-5ABD-4D9A-B5B4-47144AAF401E}">
      <dgm:prSet/>
      <dgm:spPr>
        <a:ln w="76200"/>
      </dgm:spPr>
      <dgm:t>
        <a:bodyPr/>
        <a:lstStyle/>
        <a:p>
          <a:endParaRPr lang="en-US"/>
        </a:p>
      </dgm:t>
    </dgm:pt>
    <dgm:pt modelId="{0EACC9B8-4436-4CBF-ACF3-F7BEC325BFAF}">
      <dgm:prSet phldrT="[Text]"/>
      <dgm:spPr/>
      <dgm:t>
        <a:bodyPr/>
        <a:lstStyle/>
        <a:p>
          <a:r>
            <a:rPr lang="en-US" dirty="0"/>
            <a:t>Implementation</a:t>
          </a:r>
        </a:p>
      </dgm:t>
    </dgm:pt>
    <dgm:pt modelId="{195D0A1B-BF02-4E3B-9055-E5752D3C89A4}" type="parTrans" cxnId="{1F5F5497-2B0C-42EF-97AC-2540593C8F91}">
      <dgm:prSet/>
      <dgm:spPr/>
      <dgm:t>
        <a:bodyPr/>
        <a:lstStyle/>
        <a:p>
          <a:endParaRPr lang="en-US"/>
        </a:p>
      </dgm:t>
    </dgm:pt>
    <dgm:pt modelId="{B6FE58B3-C3D2-490F-B871-0CF3A0176D07}" type="sibTrans" cxnId="{1F5F5497-2B0C-42EF-97AC-2540593C8F91}">
      <dgm:prSet/>
      <dgm:spPr>
        <a:ln w="76200"/>
      </dgm:spPr>
      <dgm:t>
        <a:bodyPr/>
        <a:lstStyle/>
        <a:p>
          <a:endParaRPr lang="en-US"/>
        </a:p>
      </dgm:t>
    </dgm:pt>
    <dgm:pt modelId="{7B4D13EB-8388-43BE-9823-758B22487F1F}" type="pres">
      <dgm:prSet presAssocID="{68BBB155-3B90-40BD-818C-14B3B70E5E71}" presName="cycle" presStyleCnt="0">
        <dgm:presLayoutVars>
          <dgm:dir/>
          <dgm:resizeHandles val="exact"/>
        </dgm:presLayoutVars>
      </dgm:prSet>
      <dgm:spPr/>
    </dgm:pt>
    <dgm:pt modelId="{DD711614-58E7-4A1D-861E-24EDB0F57994}" type="pres">
      <dgm:prSet presAssocID="{0EACC9B8-4436-4CBF-ACF3-F7BEC325BFAF}" presName="node" presStyleLbl="node1" presStyleIdx="0" presStyleCnt="4">
        <dgm:presLayoutVars>
          <dgm:bulletEnabled val="1"/>
        </dgm:presLayoutVars>
      </dgm:prSet>
      <dgm:spPr/>
    </dgm:pt>
    <dgm:pt modelId="{59252815-5CA0-4A28-9364-800BEA417B0D}" type="pres">
      <dgm:prSet presAssocID="{0EACC9B8-4436-4CBF-ACF3-F7BEC325BFAF}" presName="spNode" presStyleCnt="0"/>
      <dgm:spPr/>
    </dgm:pt>
    <dgm:pt modelId="{629E51D5-D12F-4100-A530-9265437B3755}" type="pres">
      <dgm:prSet presAssocID="{B6FE58B3-C3D2-490F-B871-0CF3A0176D07}" presName="sibTrans" presStyleLbl="sibTrans1D1" presStyleIdx="0" presStyleCnt="4"/>
      <dgm:spPr/>
    </dgm:pt>
    <dgm:pt modelId="{ACC10FD4-17A8-47A7-AA9E-4C540FF15FD7}" type="pres">
      <dgm:prSet presAssocID="{05530DC1-D584-4D04-9DAC-18E47123107C}" presName="node" presStyleLbl="node1" presStyleIdx="1" presStyleCnt="4">
        <dgm:presLayoutVars>
          <dgm:bulletEnabled val="1"/>
        </dgm:presLayoutVars>
      </dgm:prSet>
      <dgm:spPr/>
    </dgm:pt>
    <dgm:pt modelId="{D05D9AA9-7ED7-4CA1-BE74-BBC6A71D2104}" type="pres">
      <dgm:prSet presAssocID="{05530DC1-D584-4D04-9DAC-18E47123107C}" presName="spNode" presStyleCnt="0"/>
      <dgm:spPr/>
    </dgm:pt>
    <dgm:pt modelId="{4E8B055C-E0CE-483C-A5C7-C5D6A40A770D}" type="pres">
      <dgm:prSet presAssocID="{93F772F5-55EB-407C-82B9-B639A442B4C8}" presName="sibTrans" presStyleLbl="sibTrans1D1" presStyleIdx="1" presStyleCnt="4"/>
      <dgm:spPr/>
    </dgm:pt>
    <dgm:pt modelId="{3556C9DF-8EFB-4EFD-ADE8-4FA9FA4B9BA1}" type="pres">
      <dgm:prSet presAssocID="{4F824963-0A70-461D-8DA7-40B5C46FDE26}" presName="node" presStyleLbl="node1" presStyleIdx="2" presStyleCnt="4">
        <dgm:presLayoutVars>
          <dgm:bulletEnabled val="1"/>
        </dgm:presLayoutVars>
      </dgm:prSet>
      <dgm:spPr/>
    </dgm:pt>
    <dgm:pt modelId="{518C7964-8A8B-424F-841D-835CBD176641}" type="pres">
      <dgm:prSet presAssocID="{4F824963-0A70-461D-8DA7-40B5C46FDE26}" presName="spNode" presStyleCnt="0"/>
      <dgm:spPr/>
    </dgm:pt>
    <dgm:pt modelId="{4FF86832-9E9B-4DB7-BF57-4A2642D27E6D}" type="pres">
      <dgm:prSet presAssocID="{AA67492B-CD57-4FE2-BC27-87E76BE8E19C}" presName="sibTrans" presStyleLbl="sibTrans1D1" presStyleIdx="2" presStyleCnt="4"/>
      <dgm:spPr/>
    </dgm:pt>
    <dgm:pt modelId="{7F947440-B921-4A52-81CA-C3F2B1370A3B}" type="pres">
      <dgm:prSet presAssocID="{74FE2F83-0676-4D27-8918-2BC0C7DE5928}" presName="node" presStyleLbl="node1" presStyleIdx="3" presStyleCnt="4">
        <dgm:presLayoutVars>
          <dgm:bulletEnabled val="1"/>
        </dgm:presLayoutVars>
      </dgm:prSet>
      <dgm:spPr/>
    </dgm:pt>
    <dgm:pt modelId="{6134F124-0790-4E5C-9827-53C47A66AB1C}" type="pres">
      <dgm:prSet presAssocID="{74FE2F83-0676-4D27-8918-2BC0C7DE5928}" presName="spNode" presStyleCnt="0"/>
      <dgm:spPr/>
    </dgm:pt>
    <dgm:pt modelId="{C96A77F2-109B-4416-B15E-B498C911F515}" type="pres">
      <dgm:prSet presAssocID="{76C2B135-500C-4596-B597-A652E43B342B}" presName="sibTrans" presStyleLbl="sibTrans1D1" presStyleIdx="3" presStyleCnt="4"/>
      <dgm:spPr/>
    </dgm:pt>
  </dgm:ptLst>
  <dgm:cxnLst>
    <dgm:cxn modelId="{F52E7607-D116-4D36-BFFE-FA21EFA33A69}" srcId="{68BBB155-3B90-40BD-818C-14B3B70E5E71}" destId="{4F824963-0A70-461D-8DA7-40B5C46FDE26}" srcOrd="2" destOrd="0" parTransId="{9C166BE2-4B6F-4C9D-A3A6-78F33DF24A61}" sibTransId="{AA67492B-CD57-4FE2-BC27-87E76BE8E19C}"/>
    <dgm:cxn modelId="{1318E81A-D356-4CFA-9D0F-92BC04043BCA}" srcId="{68BBB155-3B90-40BD-818C-14B3B70E5E71}" destId="{05530DC1-D584-4D04-9DAC-18E47123107C}" srcOrd="1" destOrd="0" parTransId="{662502A0-BE2D-4A33-BD47-33C1706EE288}" sibTransId="{93F772F5-55EB-407C-82B9-B639A442B4C8}"/>
    <dgm:cxn modelId="{077F1420-BA46-432A-BE08-5B85D2DAD3BF}" type="presOf" srcId="{74FE2F83-0676-4D27-8918-2BC0C7DE5928}" destId="{7F947440-B921-4A52-81CA-C3F2B1370A3B}" srcOrd="0" destOrd="0" presId="urn:microsoft.com/office/officeart/2005/8/layout/cycle5"/>
    <dgm:cxn modelId="{A64ED969-2644-492C-A31C-77AE5FFF3F93}" type="presOf" srcId="{68BBB155-3B90-40BD-818C-14B3B70E5E71}" destId="{7B4D13EB-8388-43BE-9823-758B22487F1F}" srcOrd="0" destOrd="0" presId="urn:microsoft.com/office/officeart/2005/8/layout/cycle5"/>
    <dgm:cxn modelId="{81388171-AA8C-45EE-A5D8-EC549DF6CC3D}" type="presOf" srcId="{05530DC1-D584-4D04-9DAC-18E47123107C}" destId="{ACC10FD4-17A8-47A7-AA9E-4C540FF15FD7}" srcOrd="0" destOrd="0" presId="urn:microsoft.com/office/officeart/2005/8/layout/cycle5"/>
    <dgm:cxn modelId="{123FA471-D45A-42DC-BDE0-DB8091A59806}" type="presOf" srcId="{AA67492B-CD57-4FE2-BC27-87E76BE8E19C}" destId="{4FF86832-9E9B-4DB7-BF57-4A2642D27E6D}" srcOrd="0" destOrd="0" presId="urn:microsoft.com/office/officeart/2005/8/layout/cycle5"/>
    <dgm:cxn modelId="{CF99A276-5ABD-4D9A-B5B4-47144AAF401E}" srcId="{68BBB155-3B90-40BD-818C-14B3B70E5E71}" destId="{74FE2F83-0676-4D27-8918-2BC0C7DE5928}" srcOrd="3" destOrd="0" parTransId="{6047B80B-A2F9-42FF-B286-FE6D0352D08F}" sibTransId="{76C2B135-500C-4596-B597-A652E43B342B}"/>
    <dgm:cxn modelId="{D3F6B77D-9C26-4FE9-8F0A-36014D0875AD}" type="presOf" srcId="{76C2B135-500C-4596-B597-A652E43B342B}" destId="{C96A77F2-109B-4416-B15E-B498C911F515}" srcOrd="0" destOrd="0" presId="urn:microsoft.com/office/officeart/2005/8/layout/cycle5"/>
    <dgm:cxn modelId="{1F5F5497-2B0C-42EF-97AC-2540593C8F91}" srcId="{68BBB155-3B90-40BD-818C-14B3B70E5E71}" destId="{0EACC9B8-4436-4CBF-ACF3-F7BEC325BFAF}" srcOrd="0" destOrd="0" parTransId="{195D0A1B-BF02-4E3B-9055-E5752D3C89A4}" sibTransId="{B6FE58B3-C3D2-490F-B871-0CF3A0176D07}"/>
    <dgm:cxn modelId="{30AC5FAD-C7D7-461C-856D-36CE9363AD7F}" type="presOf" srcId="{93F772F5-55EB-407C-82B9-B639A442B4C8}" destId="{4E8B055C-E0CE-483C-A5C7-C5D6A40A770D}" srcOrd="0" destOrd="0" presId="urn:microsoft.com/office/officeart/2005/8/layout/cycle5"/>
    <dgm:cxn modelId="{0D08B9CA-00E2-4000-A94A-9731A61CCCA9}" type="presOf" srcId="{B6FE58B3-C3D2-490F-B871-0CF3A0176D07}" destId="{629E51D5-D12F-4100-A530-9265437B3755}" srcOrd="0" destOrd="0" presId="urn:microsoft.com/office/officeart/2005/8/layout/cycle5"/>
    <dgm:cxn modelId="{F9307AE5-47CE-4482-9D16-44A583D138CA}" type="presOf" srcId="{4F824963-0A70-461D-8DA7-40B5C46FDE26}" destId="{3556C9DF-8EFB-4EFD-ADE8-4FA9FA4B9BA1}" srcOrd="0" destOrd="0" presId="urn:microsoft.com/office/officeart/2005/8/layout/cycle5"/>
    <dgm:cxn modelId="{F01EBAF5-F804-4F89-9BD2-940713D9E7E7}" type="presOf" srcId="{0EACC9B8-4436-4CBF-ACF3-F7BEC325BFAF}" destId="{DD711614-58E7-4A1D-861E-24EDB0F57994}" srcOrd="0" destOrd="0" presId="urn:microsoft.com/office/officeart/2005/8/layout/cycle5"/>
    <dgm:cxn modelId="{06D4DDE4-5DAB-48DF-BAD9-C520C4205947}" type="presParOf" srcId="{7B4D13EB-8388-43BE-9823-758B22487F1F}" destId="{DD711614-58E7-4A1D-861E-24EDB0F57994}" srcOrd="0" destOrd="0" presId="urn:microsoft.com/office/officeart/2005/8/layout/cycle5"/>
    <dgm:cxn modelId="{F9D85A07-35EA-49E3-BCAE-16F82477589F}" type="presParOf" srcId="{7B4D13EB-8388-43BE-9823-758B22487F1F}" destId="{59252815-5CA0-4A28-9364-800BEA417B0D}" srcOrd="1" destOrd="0" presId="urn:microsoft.com/office/officeart/2005/8/layout/cycle5"/>
    <dgm:cxn modelId="{CD0573BD-74CF-4A88-95B1-9F5816CF950D}" type="presParOf" srcId="{7B4D13EB-8388-43BE-9823-758B22487F1F}" destId="{629E51D5-D12F-4100-A530-9265437B3755}" srcOrd="2" destOrd="0" presId="urn:microsoft.com/office/officeart/2005/8/layout/cycle5"/>
    <dgm:cxn modelId="{E66A2C2A-A5A8-4E27-861E-0809323576A6}" type="presParOf" srcId="{7B4D13EB-8388-43BE-9823-758B22487F1F}" destId="{ACC10FD4-17A8-47A7-AA9E-4C540FF15FD7}" srcOrd="3" destOrd="0" presId="urn:microsoft.com/office/officeart/2005/8/layout/cycle5"/>
    <dgm:cxn modelId="{F9366F1B-F565-400A-BE32-060630B04338}" type="presParOf" srcId="{7B4D13EB-8388-43BE-9823-758B22487F1F}" destId="{D05D9AA9-7ED7-4CA1-BE74-BBC6A71D2104}" srcOrd="4" destOrd="0" presId="urn:microsoft.com/office/officeart/2005/8/layout/cycle5"/>
    <dgm:cxn modelId="{3A05AB4F-32F8-4635-8471-8F15D0B7D1BE}" type="presParOf" srcId="{7B4D13EB-8388-43BE-9823-758B22487F1F}" destId="{4E8B055C-E0CE-483C-A5C7-C5D6A40A770D}" srcOrd="5" destOrd="0" presId="urn:microsoft.com/office/officeart/2005/8/layout/cycle5"/>
    <dgm:cxn modelId="{C2B043EE-C972-423E-8729-FB86AF6481C0}" type="presParOf" srcId="{7B4D13EB-8388-43BE-9823-758B22487F1F}" destId="{3556C9DF-8EFB-4EFD-ADE8-4FA9FA4B9BA1}" srcOrd="6" destOrd="0" presId="urn:microsoft.com/office/officeart/2005/8/layout/cycle5"/>
    <dgm:cxn modelId="{7BF80E73-CA75-4305-B38A-02D3A3157872}" type="presParOf" srcId="{7B4D13EB-8388-43BE-9823-758B22487F1F}" destId="{518C7964-8A8B-424F-841D-835CBD176641}" srcOrd="7" destOrd="0" presId="urn:microsoft.com/office/officeart/2005/8/layout/cycle5"/>
    <dgm:cxn modelId="{405EA137-62EC-49FA-8ACD-3107B2E23701}" type="presParOf" srcId="{7B4D13EB-8388-43BE-9823-758B22487F1F}" destId="{4FF86832-9E9B-4DB7-BF57-4A2642D27E6D}" srcOrd="8" destOrd="0" presId="urn:microsoft.com/office/officeart/2005/8/layout/cycle5"/>
    <dgm:cxn modelId="{5828BE29-4371-4FE6-B848-C30E447CC93B}" type="presParOf" srcId="{7B4D13EB-8388-43BE-9823-758B22487F1F}" destId="{7F947440-B921-4A52-81CA-C3F2B1370A3B}" srcOrd="9" destOrd="0" presId="urn:microsoft.com/office/officeart/2005/8/layout/cycle5"/>
    <dgm:cxn modelId="{79B0CE43-B376-4A02-9629-10A592814B1C}" type="presParOf" srcId="{7B4D13EB-8388-43BE-9823-758B22487F1F}" destId="{6134F124-0790-4E5C-9827-53C47A66AB1C}" srcOrd="10" destOrd="0" presId="urn:microsoft.com/office/officeart/2005/8/layout/cycle5"/>
    <dgm:cxn modelId="{25E871E9-811F-401F-88A2-D6499DA76D33}" type="presParOf" srcId="{7B4D13EB-8388-43BE-9823-758B22487F1F}" destId="{C96A77F2-109B-4416-B15E-B498C911F515}" srcOrd="11" destOrd="0" presId="urn:microsoft.com/office/officeart/2005/8/layout/cycle5"/>
  </dgm:cxnLst>
  <dgm:bg/>
  <dgm:whole>
    <a:ln w="76200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BBB155-3B90-40BD-818C-14B3B70E5E71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530DC1-D584-4D04-9DAC-18E47123107C}">
      <dgm:prSet phldrT="[Text]"/>
      <dgm:spPr/>
      <dgm:t>
        <a:bodyPr/>
        <a:lstStyle/>
        <a:p>
          <a:r>
            <a:rPr lang="en-US" dirty="0"/>
            <a:t>Evaluation</a:t>
          </a:r>
        </a:p>
      </dgm:t>
    </dgm:pt>
    <dgm:pt modelId="{662502A0-BE2D-4A33-BD47-33C1706EE288}" type="parTrans" cxnId="{1318E81A-D356-4CFA-9D0F-92BC04043BCA}">
      <dgm:prSet/>
      <dgm:spPr/>
      <dgm:t>
        <a:bodyPr/>
        <a:lstStyle/>
        <a:p>
          <a:endParaRPr lang="en-US"/>
        </a:p>
      </dgm:t>
    </dgm:pt>
    <dgm:pt modelId="{93F772F5-55EB-407C-82B9-B639A442B4C8}" type="sibTrans" cxnId="{1318E81A-D356-4CFA-9D0F-92BC04043BCA}">
      <dgm:prSet/>
      <dgm:spPr>
        <a:ln w="76200"/>
      </dgm:spPr>
      <dgm:t>
        <a:bodyPr/>
        <a:lstStyle/>
        <a:p>
          <a:endParaRPr lang="en-US"/>
        </a:p>
      </dgm:t>
    </dgm:pt>
    <dgm:pt modelId="{4F824963-0A70-461D-8DA7-40B5C46FDE26}">
      <dgm:prSet phldrT="[Text]"/>
      <dgm:spPr/>
      <dgm:t>
        <a:bodyPr/>
        <a:lstStyle/>
        <a:p>
          <a:r>
            <a:rPr lang="en-US" dirty="0"/>
            <a:t>Bias-Variance analysis</a:t>
          </a:r>
        </a:p>
      </dgm:t>
    </dgm:pt>
    <dgm:pt modelId="{9C166BE2-4B6F-4C9D-A3A6-78F33DF24A61}" type="parTrans" cxnId="{F52E7607-D116-4D36-BFFE-FA21EFA33A69}">
      <dgm:prSet/>
      <dgm:spPr/>
      <dgm:t>
        <a:bodyPr/>
        <a:lstStyle/>
        <a:p>
          <a:endParaRPr lang="en-US"/>
        </a:p>
      </dgm:t>
    </dgm:pt>
    <dgm:pt modelId="{AA67492B-CD57-4FE2-BC27-87E76BE8E19C}" type="sibTrans" cxnId="{F52E7607-D116-4D36-BFFE-FA21EFA33A69}">
      <dgm:prSet/>
      <dgm:spPr>
        <a:ln w="76200"/>
      </dgm:spPr>
      <dgm:t>
        <a:bodyPr/>
        <a:lstStyle/>
        <a:p>
          <a:endParaRPr lang="en-US"/>
        </a:p>
      </dgm:t>
    </dgm:pt>
    <dgm:pt modelId="{74FE2F83-0676-4D27-8918-2BC0C7DE5928}">
      <dgm:prSet phldrT="[Text]"/>
      <dgm:spPr/>
      <dgm:t>
        <a:bodyPr/>
        <a:lstStyle/>
        <a:p>
          <a:r>
            <a:rPr lang="en-US" dirty="0"/>
            <a:t>Adjustment, model and data</a:t>
          </a:r>
        </a:p>
      </dgm:t>
    </dgm:pt>
    <dgm:pt modelId="{6047B80B-A2F9-42FF-B286-FE6D0352D08F}" type="parTrans" cxnId="{CF99A276-5ABD-4D9A-B5B4-47144AAF401E}">
      <dgm:prSet/>
      <dgm:spPr/>
      <dgm:t>
        <a:bodyPr/>
        <a:lstStyle/>
        <a:p>
          <a:endParaRPr lang="en-US"/>
        </a:p>
      </dgm:t>
    </dgm:pt>
    <dgm:pt modelId="{76C2B135-500C-4596-B597-A652E43B342B}" type="sibTrans" cxnId="{CF99A276-5ABD-4D9A-B5B4-47144AAF401E}">
      <dgm:prSet/>
      <dgm:spPr>
        <a:ln w="76200"/>
      </dgm:spPr>
      <dgm:t>
        <a:bodyPr/>
        <a:lstStyle/>
        <a:p>
          <a:endParaRPr lang="en-US"/>
        </a:p>
      </dgm:t>
    </dgm:pt>
    <dgm:pt modelId="{0EACC9B8-4436-4CBF-ACF3-F7BEC325BFAF}">
      <dgm:prSet phldrT="[Text]"/>
      <dgm:spPr/>
      <dgm:t>
        <a:bodyPr/>
        <a:lstStyle/>
        <a:p>
          <a:r>
            <a:rPr lang="en-US" dirty="0"/>
            <a:t>Implementation</a:t>
          </a:r>
        </a:p>
      </dgm:t>
    </dgm:pt>
    <dgm:pt modelId="{195D0A1B-BF02-4E3B-9055-E5752D3C89A4}" type="parTrans" cxnId="{1F5F5497-2B0C-42EF-97AC-2540593C8F91}">
      <dgm:prSet/>
      <dgm:spPr/>
      <dgm:t>
        <a:bodyPr/>
        <a:lstStyle/>
        <a:p>
          <a:endParaRPr lang="en-US"/>
        </a:p>
      </dgm:t>
    </dgm:pt>
    <dgm:pt modelId="{B6FE58B3-C3D2-490F-B871-0CF3A0176D07}" type="sibTrans" cxnId="{1F5F5497-2B0C-42EF-97AC-2540593C8F91}">
      <dgm:prSet/>
      <dgm:spPr>
        <a:ln w="76200"/>
      </dgm:spPr>
      <dgm:t>
        <a:bodyPr/>
        <a:lstStyle/>
        <a:p>
          <a:endParaRPr lang="en-US"/>
        </a:p>
      </dgm:t>
    </dgm:pt>
    <dgm:pt modelId="{7B4D13EB-8388-43BE-9823-758B22487F1F}" type="pres">
      <dgm:prSet presAssocID="{68BBB155-3B90-40BD-818C-14B3B70E5E71}" presName="cycle" presStyleCnt="0">
        <dgm:presLayoutVars>
          <dgm:dir/>
          <dgm:resizeHandles val="exact"/>
        </dgm:presLayoutVars>
      </dgm:prSet>
      <dgm:spPr/>
    </dgm:pt>
    <dgm:pt modelId="{DD711614-58E7-4A1D-861E-24EDB0F57994}" type="pres">
      <dgm:prSet presAssocID="{0EACC9B8-4436-4CBF-ACF3-F7BEC325BFAF}" presName="node" presStyleLbl="node1" presStyleIdx="0" presStyleCnt="4">
        <dgm:presLayoutVars>
          <dgm:bulletEnabled val="1"/>
        </dgm:presLayoutVars>
      </dgm:prSet>
      <dgm:spPr/>
    </dgm:pt>
    <dgm:pt modelId="{59252815-5CA0-4A28-9364-800BEA417B0D}" type="pres">
      <dgm:prSet presAssocID="{0EACC9B8-4436-4CBF-ACF3-F7BEC325BFAF}" presName="spNode" presStyleCnt="0"/>
      <dgm:spPr/>
    </dgm:pt>
    <dgm:pt modelId="{629E51D5-D12F-4100-A530-9265437B3755}" type="pres">
      <dgm:prSet presAssocID="{B6FE58B3-C3D2-490F-B871-0CF3A0176D07}" presName="sibTrans" presStyleLbl="sibTrans1D1" presStyleIdx="0" presStyleCnt="4"/>
      <dgm:spPr/>
    </dgm:pt>
    <dgm:pt modelId="{ACC10FD4-17A8-47A7-AA9E-4C540FF15FD7}" type="pres">
      <dgm:prSet presAssocID="{05530DC1-D584-4D04-9DAC-18E47123107C}" presName="node" presStyleLbl="node1" presStyleIdx="1" presStyleCnt="4">
        <dgm:presLayoutVars>
          <dgm:bulletEnabled val="1"/>
        </dgm:presLayoutVars>
      </dgm:prSet>
      <dgm:spPr/>
    </dgm:pt>
    <dgm:pt modelId="{D05D9AA9-7ED7-4CA1-BE74-BBC6A71D2104}" type="pres">
      <dgm:prSet presAssocID="{05530DC1-D584-4D04-9DAC-18E47123107C}" presName="spNode" presStyleCnt="0"/>
      <dgm:spPr/>
    </dgm:pt>
    <dgm:pt modelId="{4E8B055C-E0CE-483C-A5C7-C5D6A40A770D}" type="pres">
      <dgm:prSet presAssocID="{93F772F5-55EB-407C-82B9-B639A442B4C8}" presName="sibTrans" presStyleLbl="sibTrans1D1" presStyleIdx="1" presStyleCnt="4"/>
      <dgm:spPr/>
    </dgm:pt>
    <dgm:pt modelId="{3556C9DF-8EFB-4EFD-ADE8-4FA9FA4B9BA1}" type="pres">
      <dgm:prSet presAssocID="{4F824963-0A70-461D-8DA7-40B5C46FDE26}" presName="node" presStyleLbl="node1" presStyleIdx="2" presStyleCnt="4">
        <dgm:presLayoutVars>
          <dgm:bulletEnabled val="1"/>
        </dgm:presLayoutVars>
      </dgm:prSet>
      <dgm:spPr/>
    </dgm:pt>
    <dgm:pt modelId="{518C7964-8A8B-424F-841D-835CBD176641}" type="pres">
      <dgm:prSet presAssocID="{4F824963-0A70-461D-8DA7-40B5C46FDE26}" presName="spNode" presStyleCnt="0"/>
      <dgm:spPr/>
    </dgm:pt>
    <dgm:pt modelId="{4FF86832-9E9B-4DB7-BF57-4A2642D27E6D}" type="pres">
      <dgm:prSet presAssocID="{AA67492B-CD57-4FE2-BC27-87E76BE8E19C}" presName="sibTrans" presStyleLbl="sibTrans1D1" presStyleIdx="2" presStyleCnt="4"/>
      <dgm:spPr/>
    </dgm:pt>
    <dgm:pt modelId="{7F947440-B921-4A52-81CA-C3F2B1370A3B}" type="pres">
      <dgm:prSet presAssocID="{74FE2F83-0676-4D27-8918-2BC0C7DE5928}" presName="node" presStyleLbl="node1" presStyleIdx="3" presStyleCnt="4">
        <dgm:presLayoutVars>
          <dgm:bulletEnabled val="1"/>
        </dgm:presLayoutVars>
      </dgm:prSet>
      <dgm:spPr/>
    </dgm:pt>
    <dgm:pt modelId="{6134F124-0790-4E5C-9827-53C47A66AB1C}" type="pres">
      <dgm:prSet presAssocID="{74FE2F83-0676-4D27-8918-2BC0C7DE5928}" presName="spNode" presStyleCnt="0"/>
      <dgm:spPr/>
    </dgm:pt>
    <dgm:pt modelId="{C96A77F2-109B-4416-B15E-B498C911F515}" type="pres">
      <dgm:prSet presAssocID="{76C2B135-500C-4596-B597-A652E43B342B}" presName="sibTrans" presStyleLbl="sibTrans1D1" presStyleIdx="3" presStyleCnt="4"/>
      <dgm:spPr/>
    </dgm:pt>
  </dgm:ptLst>
  <dgm:cxnLst>
    <dgm:cxn modelId="{F52E7607-D116-4D36-BFFE-FA21EFA33A69}" srcId="{68BBB155-3B90-40BD-818C-14B3B70E5E71}" destId="{4F824963-0A70-461D-8DA7-40B5C46FDE26}" srcOrd="2" destOrd="0" parTransId="{9C166BE2-4B6F-4C9D-A3A6-78F33DF24A61}" sibTransId="{AA67492B-CD57-4FE2-BC27-87E76BE8E19C}"/>
    <dgm:cxn modelId="{1318E81A-D356-4CFA-9D0F-92BC04043BCA}" srcId="{68BBB155-3B90-40BD-818C-14B3B70E5E71}" destId="{05530DC1-D584-4D04-9DAC-18E47123107C}" srcOrd="1" destOrd="0" parTransId="{662502A0-BE2D-4A33-BD47-33C1706EE288}" sibTransId="{93F772F5-55EB-407C-82B9-B639A442B4C8}"/>
    <dgm:cxn modelId="{077F1420-BA46-432A-BE08-5B85D2DAD3BF}" type="presOf" srcId="{74FE2F83-0676-4D27-8918-2BC0C7DE5928}" destId="{7F947440-B921-4A52-81CA-C3F2B1370A3B}" srcOrd="0" destOrd="0" presId="urn:microsoft.com/office/officeart/2005/8/layout/cycle5"/>
    <dgm:cxn modelId="{A64ED969-2644-492C-A31C-77AE5FFF3F93}" type="presOf" srcId="{68BBB155-3B90-40BD-818C-14B3B70E5E71}" destId="{7B4D13EB-8388-43BE-9823-758B22487F1F}" srcOrd="0" destOrd="0" presId="urn:microsoft.com/office/officeart/2005/8/layout/cycle5"/>
    <dgm:cxn modelId="{81388171-AA8C-45EE-A5D8-EC549DF6CC3D}" type="presOf" srcId="{05530DC1-D584-4D04-9DAC-18E47123107C}" destId="{ACC10FD4-17A8-47A7-AA9E-4C540FF15FD7}" srcOrd="0" destOrd="0" presId="urn:microsoft.com/office/officeart/2005/8/layout/cycle5"/>
    <dgm:cxn modelId="{123FA471-D45A-42DC-BDE0-DB8091A59806}" type="presOf" srcId="{AA67492B-CD57-4FE2-BC27-87E76BE8E19C}" destId="{4FF86832-9E9B-4DB7-BF57-4A2642D27E6D}" srcOrd="0" destOrd="0" presId="urn:microsoft.com/office/officeart/2005/8/layout/cycle5"/>
    <dgm:cxn modelId="{CF99A276-5ABD-4D9A-B5B4-47144AAF401E}" srcId="{68BBB155-3B90-40BD-818C-14B3B70E5E71}" destId="{74FE2F83-0676-4D27-8918-2BC0C7DE5928}" srcOrd="3" destOrd="0" parTransId="{6047B80B-A2F9-42FF-B286-FE6D0352D08F}" sibTransId="{76C2B135-500C-4596-B597-A652E43B342B}"/>
    <dgm:cxn modelId="{D3F6B77D-9C26-4FE9-8F0A-36014D0875AD}" type="presOf" srcId="{76C2B135-500C-4596-B597-A652E43B342B}" destId="{C96A77F2-109B-4416-B15E-B498C911F515}" srcOrd="0" destOrd="0" presId="urn:microsoft.com/office/officeart/2005/8/layout/cycle5"/>
    <dgm:cxn modelId="{1F5F5497-2B0C-42EF-97AC-2540593C8F91}" srcId="{68BBB155-3B90-40BD-818C-14B3B70E5E71}" destId="{0EACC9B8-4436-4CBF-ACF3-F7BEC325BFAF}" srcOrd="0" destOrd="0" parTransId="{195D0A1B-BF02-4E3B-9055-E5752D3C89A4}" sibTransId="{B6FE58B3-C3D2-490F-B871-0CF3A0176D07}"/>
    <dgm:cxn modelId="{30AC5FAD-C7D7-461C-856D-36CE9363AD7F}" type="presOf" srcId="{93F772F5-55EB-407C-82B9-B639A442B4C8}" destId="{4E8B055C-E0CE-483C-A5C7-C5D6A40A770D}" srcOrd="0" destOrd="0" presId="urn:microsoft.com/office/officeart/2005/8/layout/cycle5"/>
    <dgm:cxn modelId="{0D08B9CA-00E2-4000-A94A-9731A61CCCA9}" type="presOf" srcId="{B6FE58B3-C3D2-490F-B871-0CF3A0176D07}" destId="{629E51D5-D12F-4100-A530-9265437B3755}" srcOrd="0" destOrd="0" presId="urn:microsoft.com/office/officeart/2005/8/layout/cycle5"/>
    <dgm:cxn modelId="{F9307AE5-47CE-4482-9D16-44A583D138CA}" type="presOf" srcId="{4F824963-0A70-461D-8DA7-40B5C46FDE26}" destId="{3556C9DF-8EFB-4EFD-ADE8-4FA9FA4B9BA1}" srcOrd="0" destOrd="0" presId="urn:microsoft.com/office/officeart/2005/8/layout/cycle5"/>
    <dgm:cxn modelId="{F01EBAF5-F804-4F89-9BD2-940713D9E7E7}" type="presOf" srcId="{0EACC9B8-4436-4CBF-ACF3-F7BEC325BFAF}" destId="{DD711614-58E7-4A1D-861E-24EDB0F57994}" srcOrd="0" destOrd="0" presId="urn:microsoft.com/office/officeart/2005/8/layout/cycle5"/>
    <dgm:cxn modelId="{06D4DDE4-5DAB-48DF-BAD9-C520C4205947}" type="presParOf" srcId="{7B4D13EB-8388-43BE-9823-758B22487F1F}" destId="{DD711614-58E7-4A1D-861E-24EDB0F57994}" srcOrd="0" destOrd="0" presId="urn:microsoft.com/office/officeart/2005/8/layout/cycle5"/>
    <dgm:cxn modelId="{F9D85A07-35EA-49E3-BCAE-16F82477589F}" type="presParOf" srcId="{7B4D13EB-8388-43BE-9823-758B22487F1F}" destId="{59252815-5CA0-4A28-9364-800BEA417B0D}" srcOrd="1" destOrd="0" presId="urn:microsoft.com/office/officeart/2005/8/layout/cycle5"/>
    <dgm:cxn modelId="{CD0573BD-74CF-4A88-95B1-9F5816CF950D}" type="presParOf" srcId="{7B4D13EB-8388-43BE-9823-758B22487F1F}" destId="{629E51D5-D12F-4100-A530-9265437B3755}" srcOrd="2" destOrd="0" presId="urn:microsoft.com/office/officeart/2005/8/layout/cycle5"/>
    <dgm:cxn modelId="{E66A2C2A-A5A8-4E27-861E-0809323576A6}" type="presParOf" srcId="{7B4D13EB-8388-43BE-9823-758B22487F1F}" destId="{ACC10FD4-17A8-47A7-AA9E-4C540FF15FD7}" srcOrd="3" destOrd="0" presId="urn:microsoft.com/office/officeart/2005/8/layout/cycle5"/>
    <dgm:cxn modelId="{F9366F1B-F565-400A-BE32-060630B04338}" type="presParOf" srcId="{7B4D13EB-8388-43BE-9823-758B22487F1F}" destId="{D05D9AA9-7ED7-4CA1-BE74-BBC6A71D2104}" srcOrd="4" destOrd="0" presId="urn:microsoft.com/office/officeart/2005/8/layout/cycle5"/>
    <dgm:cxn modelId="{3A05AB4F-32F8-4635-8471-8F15D0B7D1BE}" type="presParOf" srcId="{7B4D13EB-8388-43BE-9823-758B22487F1F}" destId="{4E8B055C-E0CE-483C-A5C7-C5D6A40A770D}" srcOrd="5" destOrd="0" presId="urn:microsoft.com/office/officeart/2005/8/layout/cycle5"/>
    <dgm:cxn modelId="{C2B043EE-C972-423E-8729-FB86AF6481C0}" type="presParOf" srcId="{7B4D13EB-8388-43BE-9823-758B22487F1F}" destId="{3556C9DF-8EFB-4EFD-ADE8-4FA9FA4B9BA1}" srcOrd="6" destOrd="0" presId="urn:microsoft.com/office/officeart/2005/8/layout/cycle5"/>
    <dgm:cxn modelId="{7BF80E73-CA75-4305-B38A-02D3A3157872}" type="presParOf" srcId="{7B4D13EB-8388-43BE-9823-758B22487F1F}" destId="{518C7964-8A8B-424F-841D-835CBD176641}" srcOrd="7" destOrd="0" presId="urn:microsoft.com/office/officeart/2005/8/layout/cycle5"/>
    <dgm:cxn modelId="{405EA137-62EC-49FA-8ACD-3107B2E23701}" type="presParOf" srcId="{7B4D13EB-8388-43BE-9823-758B22487F1F}" destId="{4FF86832-9E9B-4DB7-BF57-4A2642D27E6D}" srcOrd="8" destOrd="0" presId="urn:microsoft.com/office/officeart/2005/8/layout/cycle5"/>
    <dgm:cxn modelId="{5828BE29-4371-4FE6-B848-C30E447CC93B}" type="presParOf" srcId="{7B4D13EB-8388-43BE-9823-758B22487F1F}" destId="{7F947440-B921-4A52-81CA-C3F2B1370A3B}" srcOrd="9" destOrd="0" presId="urn:microsoft.com/office/officeart/2005/8/layout/cycle5"/>
    <dgm:cxn modelId="{79B0CE43-B376-4A02-9629-10A592814B1C}" type="presParOf" srcId="{7B4D13EB-8388-43BE-9823-758B22487F1F}" destId="{6134F124-0790-4E5C-9827-53C47A66AB1C}" srcOrd="10" destOrd="0" presId="urn:microsoft.com/office/officeart/2005/8/layout/cycle5"/>
    <dgm:cxn modelId="{25E871E9-811F-401F-88A2-D6499DA76D33}" type="presParOf" srcId="{7B4D13EB-8388-43BE-9823-758B22487F1F}" destId="{C96A77F2-109B-4416-B15E-B498C911F515}" srcOrd="11" destOrd="0" presId="urn:microsoft.com/office/officeart/2005/8/layout/cycle5"/>
  </dgm:cxnLst>
  <dgm:bg/>
  <dgm:whole>
    <a:ln w="76200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711614-58E7-4A1D-861E-24EDB0F57994}">
      <dsp:nvSpPr>
        <dsp:cNvPr id="0" name=""/>
        <dsp:cNvSpPr/>
      </dsp:nvSpPr>
      <dsp:spPr>
        <a:xfrm>
          <a:off x="6109111" y="2845"/>
          <a:ext cx="2892236" cy="1879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Implementation</a:t>
          </a:r>
        </a:p>
      </dsp:txBody>
      <dsp:txXfrm>
        <a:off x="6200883" y="94617"/>
        <a:ext cx="2708692" cy="1696409"/>
      </dsp:txXfrm>
    </dsp:sp>
    <dsp:sp modelId="{629E51D5-D12F-4100-A530-9265437B3755}">
      <dsp:nvSpPr>
        <dsp:cNvPr id="0" name=""/>
        <dsp:cNvSpPr/>
      </dsp:nvSpPr>
      <dsp:spPr>
        <a:xfrm>
          <a:off x="4450772" y="942822"/>
          <a:ext cx="6208915" cy="6208915"/>
        </a:xfrm>
        <a:custGeom>
          <a:avLst/>
          <a:gdLst/>
          <a:ahLst/>
          <a:cxnLst/>
          <a:rect l="0" t="0" r="0" b="0"/>
          <a:pathLst>
            <a:path>
              <a:moveTo>
                <a:pt x="4949404" y="607693"/>
              </a:moveTo>
              <a:arcTo wR="3104457" hR="3104457" stAng="18387719" swAng="1632869"/>
            </a:path>
          </a:pathLst>
        </a:custGeom>
        <a:noFill/>
        <a:ln w="762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C10FD4-17A8-47A7-AA9E-4C540FF15FD7}">
      <dsp:nvSpPr>
        <dsp:cNvPr id="0" name=""/>
        <dsp:cNvSpPr/>
      </dsp:nvSpPr>
      <dsp:spPr>
        <a:xfrm>
          <a:off x="9213569" y="3107303"/>
          <a:ext cx="2892236" cy="1879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Evaluation</a:t>
          </a:r>
        </a:p>
      </dsp:txBody>
      <dsp:txXfrm>
        <a:off x="9305341" y="3199075"/>
        <a:ext cx="2708692" cy="1696409"/>
      </dsp:txXfrm>
    </dsp:sp>
    <dsp:sp modelId="{4E8B055C-E0CE-483C-A5C7-C5D6A40A770D}">
      <dsp:nvSpPr>
        <dsp:cNvPr id="0" name=""/>
        <dsp:cNvSpPr/>
      </dsp:nvSpPr>
      <dsp:spPr>
        <a:xfrm>
          <a:off x="4450772" y="942822"/>
          <a:ext cx="6208915" cy="6208915"/>
        </a:xfrm>
        <a:custGeom>
          <a:avLst/>
          <a:gdLst/>
          <a:ahLst/>
          <a:cxnLst/>
          <a:rect l="0" t="0" r="0" b="0"/>
          <a:pathLst>
            <a:path>
              <a:moveTo>
                <a:pt x="5886997" y="4481095"/>
              </a:moveTo>
              <a:arcTo wR="3104457" hR="3104457" stAng="1579411" swAng="1632869"/>
            </a:path>
          </a:pathLst>
        </a:custGeom>
        <a:noFill/>
        <a:ln w="762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56C9DF-8EFB-4EFD-ADE8-4FA9FA4B9BA1}">
      <dsp:nvSpPr>
        <dsp:cNvPr id="0" name=""/>
        <dsp:cNvSpPr/>
      </dsp:nvSpPr>
      <dsp:spPr>
        <a:xfrm>
          <a:off x="6109111" y="6211761"/>
          <a:ext cx="2892236" cy="1879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Bias-Variance analysis</a:t>
          </a:r>
        </a:p>
      </dsp:txBody>
      <dsp:txXfrm>
        <a:off x="6200883" y="6303533"/>
        <a:ext cx="2708692" cy="1696409"/>
      </dsp:txXfrm>
    </dsp:sp>
    <dsp:sp modelId="{4FF86832-9E9B-4DB7-BF57-4A2642D27E6D}">
      <dsp:nvSpPr>
        <dsp:cNvPr id="0" name=""/>
        <dsp:cNvSpPr/>
      </dsp:nvSpPr>
      <dsp:spPr>
        <a:xfrm>
          <a:off x="4450772" y="942822"/>
          <a:ext cx="6208915" cy="6208915"/>
        </a:xfrm>
        <a:custGeom>
          <a:avLst/>
          <a:gdLst/>
          <a:ahLst/>
          <a:cxnLst/>
          <a:rect l="0" t="0" r="0" b="0"/>
          <a:pathLst>
            <a:path>
              <a:moveTo>
                <a:pt x="1259511" y="5601221"/>
              </a:moveTo>
              <a:arcTo wR="3104457" hR="3104457" stAng="7587719" swAng="1632869"/>
            </a:path>
          </a:pathLst>
        </a:custGeom>
        <a:noFill/>
        <a:ln w="762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947440-B921-4A52-81CA-C3F2B1370A3B}">
      <dsp:nvSpPr>
        <dsp:cNvPr id="0" name=""/>
        <dsp:cNvSpPr/>
      </dsp:nvSpPr>
      <dsp:spPr>
        <a:xfrm>
          <a:off x="3004653" y="3107303"/>
          <a:ext cx="2892236" cy="1879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Adjustment, model and data</a:t>
          </a:r>
        </a:p>
      </dsp:txBody>
      <dsp:txXfrm>
        <a:off x="3096425" y="3199075"/>
        <a:ext cx="2708692" cy="1696409"/>
      </dsp:txXfrm>
    </dsp:sp>
    <dsp:sp modelId="{C96A77F2-109B-4416-B15E-B498C911F515}">
      <dsp:nvSpPr>
        <dsp:cNvPr id="0" name=""/>
        <dsp:cNvSpPr/>
      </dsp:nvSpPr>
      <dsp:spPr>
        <a:xfrm>
          <a:off x="4450772" y="942822"/>
          <a:ext cx="6208915" cy="6208915"/>
        </a:xfrm>
        <a:custGeom>
          <a:avLst/>
          <a:gdLst/>
          <a:ahLst/>
          <a:cxnLst/>
          <a:rect l="0" t="0" r="0" b="0"/>
          <a:pathLst>
            <a:path>
              <a:moveTo>
                <a:pt x="321918" y="1727819"/>
              </a:moveTo>
              <a:arcTo wR="3104457" hR="3104457" stAng="12379411" swAng="1632869"/>
            </a:path>
          </a:pathLst>
        </a:custGeom>
        <a:noFill/>
        <a:ln w="762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711614-58E7-4A1D-861E-24EDB0F57994}">
      <dsp:nvSpPr>
        <dsp:cNvPr id="0" name=""/>
        <dsp:cNvSpPr/>
      </dsp:nvSpPr>
      <dsp:spPr>
        <a:xfrm>
          <a:off x="6109111" y="2845"/>
          <a:ext cx="2892236" cy="1879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Implementation</a:t>
          </a:r>
        </a:p>
      </dsp:txBody>
      <dsp:txXfrm>
        <a:off x="6200883" y="94617"/>
        <a:ext cx="2708692" cy="1696409"/>
      </dsp:txXfrm>
    </dsp:sp>
    <dsp:sp modelId="{629E51D5-D12F-4100-A530-9265437B3755}">
      <dsp:nvSpPr>
        <dsp:cNvPr id="0" name=""/>
        <dsp:cNvSpPr/>
      </dsp:nvSpPr>
      <dsp:spPr>
        <a:xfrm>
          <a:off x="4450772" y="942822"/>
          <a:ext cx="6208915" cy="6208915"/>
        </a:xfrm>
        <a:custGeom>
          <a:avLst/>
          <a:gdLst/>
          <a:ahLst/>
          <a:cxnLst/>
          <a:rect l="0" t="0" r="0" b="0"/>
          <a:pathLst>
            <a:path>
              <a:moveTo>
                <a:pt x="4949404" y="607693"/>
              </a:moveTo>
              <a:arcTo wR="3104457" hR="3104457" stAng="18387719" swAng="1632869"/>
            </a:path>
          </a:pathLst>
        </a:custGeom>
        <a:noFill/>
        <a:ln w="762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C10FD4-17A8-47A7-AA9E-4C540FF15FD7}">
      <dsp:nvSpPr>
        <dsp:cNvPr id="0" name=""/>
        <dsp:cNvSpPr/>
      </dsp:nvSpPr>
      <dsp:spPr>
        <a:xfrm>
          <a:off x="9213569" y="3107303"/>
          <a:ext cx="2892236" cy="1879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Evaluation</a:t>
          </a:r>
        </a:p>
      </dsp:txBody>
      <dsp:txXfrm>
        <a:off x="9305341" y="3199075"/>
        <a:ext cx="2708692" cy="1696409"/>
      </dsp:txXfrm>
    </dsp:sp>
    <dsp:sp modelId="{4E8B055C-E0CE-483C-A5C7-C5D6A40A770D}">
      <dsp:nvSpPr>
        <dsp:cNvPr id="0" name=""/>
        <dsp:cNvSpPr/>
      </dsp:nvSpPr>
      <dsp:spPr>
        <a:xfrm>
          <a:off x="4450772" y="942822"/>
          <a:ext cx="6208915" cy="6208915"/>
        </a:xfrm>
        <a:custGeom>
          <a:avLst/>
          <a:gdLst/>
          <a:ahLst/>
          <a:cxnLst/>
          <a:rect l="0" t="0" r="0" b="0"/>
          <a:pathLst>
            <a:path>
              <a:moveTo>
                <a:pt x="5886997" y="4481095"/>
              </a:moveTo>
              <a:arcTo wR="3104457" hR="3104457" stAng="1579411" swAng="1632869"/>
            </a:path>
          </a:pathLst>
        </a:custGeom>
        <a:noFill/>
        <a:ln w="762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56C9DF-8EFB-4EFD-ADE8-4FA9FA4B9BA1}">
      <dsp:nvSpPr>
        <dsp:cNvPr id="0" name=""/>
        <dsp:cNvSpPr/>
      </dsp:nvSpPr>
      <dsp:spPr>
        <a:xfrm>
          <a:off x="6109111" y="6211761"/>
          <a:ext cx="2892236" cy="1879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Bias-Variance analysis</a:t>
          </a:r>
        </a:p>
      </dsp:txBody>
      <dsp:txXfrm>
        <a:off x="6200883" y="6303533"/>
        <a:ext cx="2708692" cy="1696409"/>
      </dsp:txXfrm>
    </dsp:sp>
    <dsp:sp modelId="{4FF86832-9E9B-4DB7-BF57-4A2642D27E6D}">
      <dsp:nvSpPr>
        <dsp:cNvPr id="0" name=""/>
        <dsp:cNvSpPr/>
      </dsp:nvSpPr>
      <dsp:spPr>
        <a:xfrm>
          <a:off x="4450772" y="942822"/>
          <a:ext cx="6208915" cy="6208915"/>
        </a:xfrm>
        <a:custGeom>
          <a:avLst/>
          <a:gdLst/>
          <a:ahLst/>
          <a:cxnLst/>
          <a:rect l="0" t="0" r="0" b="0"/>
          <a:pathLst>
            <a:path>
              <a:moveTo>
                <a:pt x="1259511" y="5601221"/>
              </a:moveTo>
              <a:arcTo wR="3104457" hR="3104457" stAng="7587719" swAng="1632869"/>
            </a:path>
          </a:pathLst>
        </a:custGeom>
        <a:noFill/>
        <a:ln w="762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947440-B921-4A52-81CA-C3F2B1370A3B}">
      <dsp:nvSpPr>
        <dsp:cNvPr id="0" name=""/>
        <dsp:cNvSpPr/>
      </dsp:nvSpPr>
      <dsp:spPr>
        <a:xfrm>
          <a:off x="3004653" y="3107303"/>
          <a:ext cx="2892236" cy="1879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Adjustment, model and data</a:t>
          </a:r>
        </a:p>
      </dsp:txBody>
      <dsp:txXfrm>
        <a:off x="3096425" y="3199075"/>
        <a:ext cx="2708692" cy="1696409"/>
      </dsp:txXfrm>
    </dsp:sp>
    <dsp:sp modelId="{C96A77F2-109B-4416-B15E-B498C911F515}">
      <dsp:nvSpPr>
        <dsp:cNvPr id="0" name=""/>
        <dsp:cNvSpPr/>
      </dsp:nvSpPr>
      <dsp:spPr>
        <a:xfrm>
          <a:off x="4450772" y="942822"/>
          <a:ext cx="6208915" cy="6208915"/>
        </a:xfrm>
        <a:custGeom>
          <a:avLst/>
          <a:gdLst/>
          <a:ahLst/>
          <a:cxnLst/>
          <a:rect l="0" t="0" r="0" b="0"/>
          <a:pathLst>
            <a:path>
              <a:moveTo>
                <a:pt x="321918" y="1727819"/>
              </a:moveTo>
              <a:arcTo wR="3104457" hR="3104457" stAng="12379411" swAng="1632869"/>
            </a:path>
          </a:pathLst>
        </a:custGeom>
        <a:noFill/>
        <a:ln w="762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781EB-4FB3-3648-A6F1-521C35AF4CD7}" type="datetimeFigureOut">
              <a:rPr lang="en-US" smtClean="0"/>
              <a:pPr/>
              <a:t>6/17/2021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0F673-3FE3-4644-A0AD-C862DAC4A9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675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1D6BE-35D6-7746-85CA-91EA11600B8F}" type="datetimeFigureOut">
              <a:rPr lang="en-US" smtClean="0"/>
              <a:pPr/>
              <a:t>6/17/2021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D829D-6F50-6945-B415-7FF26FA418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97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03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gif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w title bgd large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3505" y="0"/>
            <a:ext cx="36639500" cy="20574000"/>
          </a:xfrm>
          <a:prstGeom prst="rect">
            <a:avLst/>
          </a:prstGeom>
        </p:spPr>
      </p:pic>
      <p:sp>
        <p:nvSpPr>
          <p:cNvPr id="10" name="Rectangle 45"/>
          <p:cNvSpPr>
            <a:spLocks noChangeArrowheads="1"/>
          </p:cNvSpPr>
          <p:nvPr userDrawn="1"/>
        </p:nvSpPr>
        <p:spPr bwMode="auto">
          <a:xfrm>
            <a:off x="-63504" y="0"/>
            <a:ext cx="36639504" cy="4572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081255" y="1325565"/>
            <a:ext cx="20275548" cy="5072064"/>
          </a:xfrm>
        </p:spPr>
        <p:txBody>
          <a:bodyPr anchor="ctr"/>
          <a:lstStyle>
            <a:lvl1pPr marL="0" indent="0">
              <a:buNone/>
              <a:defRPr sz="1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2953" y="17649168"/>
            <a:ext cx="6677210" cy="14676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029" y="17287972"/>
            <a:ext cx="2302328" cy="21900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930396" y="19154775"/>
            <a:ext cx="2336800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 descr="new bgd lrg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14" name="Rectangle 45"/>
          <p:cNvSpPr>
            <a:spLocks noChangeArrowheads="1"/>
          </p:cNvSpPr>
          <p:nvPr userDrawn="1"/>
        </p:nvSpPr>
        <p:spPr bwMode="auto">
          <a:xfrm>
            <a:off x="0" y="0"/>
            <a:ext cx="36576000" cy="457200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pic>
        <p:nvPicPr>
          <p:cNvPr id="15" name="Picture 15" descr="DHHS Logo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3711916" y="11818623"/>
            <a:ext cx="2616038" cy="2523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389" y="12239456"/>
            <a:ext cx="7478474" cy="16820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9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5" rIns="91431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54726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689100" y="433395"/>
            <a:ext cx="33178752" cy="253841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30403" y="4071939"/>
            <a:ext cx="32937452" cy="131016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30403" y="17564107"/>
            <a:ext cx="32937452" cy="885825"/>
          </a:xfrm>
        </p:spPr>
        <p:txBody>
          <a:bodyPr>
            <a:noAutofit/>
          </a:bodyPr>
          <a:lstStyle>
            <a:lvl1pPr>
              <a:buFontTx/>
              <a:buNone/>
              <a:defRPr sz="5600"/>
            </a:lvl1pPr>
            <a:lvl2pPr>
              <a:defRPr sz="5600"/>
            </a:lvl2pPr>
            <a:lvl3pPr>
              <a:defRPr sz="5600"/>
            </a:lvl3pPr>
            <a:lvl4pPr>
              <a:defRPr sz="5600"/>
            </a:lvl4pPr>
            <a:lvl5pPr>
              <a:defRPr sz="56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3220702"/>
            <a:ext cx="31089600" cy="4086225"/>
          </a:xfrm>
        </p:spPr>
        <p:txBody>
          <a:bodyPr anchor="t"/>
          <a:lstStyle>
            <a:lvl1pPr algn="l">
              <a:defRPr sz="16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8720140"/>
            <a:ext cx="31089600" cy="4500561"/>
          </a:xfrm>
        </p:spPr>
        <p:txBody>
          <a:bodyPr anchor="b"/>
          <a:lstStyle>
            <a:lvl1pPr marL="0" indent="0">
              <a:buNone/>
              <a:defRPr sz="8000"/>
            </a:lvl1pPr>
            <a:lvl2pPr marL="1828754" indent="0">
              <a:buNone/>
              <a:defRPr sz="7200"/>
            </a:lvl2pPr>
            <a:lvl3pPr marL="3657509" indent="0">
              <a:buNone/>
              <a:defRPr sz="6400"/>
            </a:lvl3pPr>
            <a:lvl4pPr marL="5486263" indent="0">
              <a:buNone/>
              <a:defRPr sz="5600"/>
            </a:lvl4pPr>
            <a:lvl5pPr marL="7315017" indent="0">
              <a:buNone/>
              <a:defRPr sz="5600"/>
            </a:lvl5pPr>
            <a:lvl6pPr marL="9143771" indent="0">
              <a:buNone/>
              <a:defRPr sz="5600"/>
            </a:lvl6pPr>
            <a:lvl7pPr marL="10972526" indent="0">
              <a:buNone/>
              <a:defRPr sz="5600"/>
            </a:lvl7pPr>
            <a:lvl8pPr marL="12801280" indent="0">
              <a:buNone/>
              <a:defRPr sz="5600"/>
            </a:lvl8pPr>
            <a:lvl9pPr marL="14630034" indent="0">
              <a:buNone/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F199F-5620-4BF4-87B3-75C3427C29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2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4163BB-A9E4-45FA-A154-B7168CE68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840" y="589041"/>
            <a:ext cx="32918400" cy="21772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605339"/>
            <a:ext cx="16160752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6524625"/>
            <a:ext cx="16160752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3" y="4605339"/>
            <a:ext cx="16167100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3" y="6524625"/>
            <a:ext cx="16167100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30698-E3C1-4D28-AAE8-F64A5063BE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42AFF-E73B-487B-9783-10FFC85EF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DED65-1D12-479A-8F23-EE0EEE44FA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3" y="3757926"/>
            <a:ext cx="12033252" cy="3486150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3757932"/>
            <a:ext cx="20447000" cy="14620563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3" y="7698531"/>
            <a:ext cx="12033252" cy="10679958"/>
          </a:xfrm>
        </p:spPr>
        <p:txBody>
          <a:bodyPr/>
          <a:lstStyle>
            <a:lvl1pPr marL="0" indent="0">
              <a:buNone/>
              <a:defRPr sz="5600"/>
            </a:lvl1pPr>
            <a:lvl2pPr marL="1828754" indent="0">
              <a:buNone/>
              <a:defRPr sz="4800"/>
            </a:lvl2pPr>
            <a:lvl3pPr marL="3657509" indent="0">
              <a:buNone/>
              <a:defRPr sz="4000"/>
            </a:lvl3pPr>
            <a:lvl4pPr marL="5486263" indent="0">
              <a:buNone/>
              <a:defRPr sz="3600"/>
            </a:lvl4pPr>
            <a:lvl5pPr marL="7315017" indent="0">
              <a:buNone/>
              <a:defRPr sz="3600"/>
            </a:lvl5pPr>
            <a:lvl6pPr marL="9143771" indent="0">
              <a:buNone/>
              <a:defRPr sz="3600"/>
            </a:lvl6pPr>
            <a:lvl7pPr marL="10972526" indent="0">
              <a:buNone/>
              <a:defRPr sz="3600"/>
            </a:lvl7pPr>
            <a:lvl8pPr marL="12801280" indent="0">
              <a:buNone/>
              <a:defRPr sz="3600"/>
            </a:lvl8pPr>
            <a:lvl9pPr marL="14630034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2D15B-4040-4AA2-96A9-33723CFC89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336564"/>
            <a:ext cx="32918400" cy="13577889"/>
          </a:xfrm>
          <a:prstGeom prst="rect">
            <a:avLst/>
          </a:prstGeom>
        </p:spPr>
        <p:txBody>
          <a:bodyPr vert="horz" lIns="274320" tIns="137160" rIns="274320" bIns="13716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3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304806"/>
            <a:ext cx="365760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7"/>
            <a:ext cx="36576000" cy="314325"/>
          </a:xfrm>
          <a:prstGeom prst="rect">
            <a:avLst/>
          </a:prstGeom>
          <a:solidFill>
            <a:srgbClr val="C0143C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>
              <a:latin typeface="Arial" charset="0"/>
              <a:ea typeface="ＭＳ Ｐゴシック" pitchFamily="48" charset="-128"/>
              <a:cs typeface="+mn-cs"/>
            </a:endParaRPr>
          </a:p>
        </p:txBody>
      </p:sp>
      <p:sp>
        <p:nvSpPr>
          <p:cNvPr id="11" name="Line 33"/>
          <p:cNvSpPr>
            <a:spLocks noChangeShapeType="1"/>
          </p:cNvSpPr>
          <p:nvPr userDrawn="1"/>
        </p:nvSpPr>
        <p:spPr bwMode="auto">
          <a:xfrm flipH="1">
            <a:off x="2133599" y="18935700"/>
            <a:ext cx="26363271" cy="0"/>
          </a:xfrm>
          <a:prstGeom prst="line">
            <a:avLst/>
          </a:prstGeom>
          <a:noFill/>
          <a:ln w="9525">
            <a:solidFill>
              <a:srgbClr val="C0143C"/>
            </a:solidFill>
            <a:round/>
            <a:headEnd/>
            <a:tailEnd/>
          </a:ln>
          <a:effectLst/>
        </p:spPr>
        <p:txBody>
          <a:bodyPr lIns="365760" tIns="182880" rIns="365760" bIns="182880"/>
          <a:lstStyle/>
          <a:p>
            <a:pPr>
              <a:defRPr/>
            </a:pPr>
            <a:endParaRPr lang="en-US" sz="7200"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36"/>
          <p:cNvSpPr>
            <a:spLocks noGrp="1" noChangeArrowheads="1"/>
          </p:cNvSpPr>
          <p:nvPr>
            <p:ph type="title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1042" y="18277332"/>
            <a:ext cx="6650213" cy="13167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73" r:id="rId11"/>
  </p:sldLayoutIdLst>
  <p:hf hdr="0" ftr="0" dt="0"/>
  <p:txStyles>
    <p:titleStyle>
      <a:lvl1pPr algn="l" defTabSz="1828754" rtl="0" eaLnBrk="1" latinLnBrk="0" hangingPunct="1">
        <a:spcBef>
          <a:spcPct val="0"/>
        </a:spcBef>
        <a:buNone/>
        <a:defRPr sz="12800" b="0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1365218" indent="-1365218" algn="l" defTabSz="1828754" rtl="0" eaLnBrk="1" latinLnBrk="0" hangingPunct="1">
        <a:spcBef>
          <a:spcPct val="20000"/>
        </a:spcBef>
        <a:buClr>
          <a:srgbClr val="C0143C"/>
        </a:buClr>
        <a:buFont typeface="Wingdings" charset="2"/>
        <a:buChar char="§"/>
        <a:defRPr sz="120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2971726" indent="-1142971" algn="l" defTabSz="1828754" rtl="0" eaLnBrk="1" latinLnBrk="0" hangingPunct="1">
        <a:spcBef>
          <a:spcPct val="20000"/>
        </a:spcBef>
        <a:buClr>
          <a:srgbClr val="575A5D"/>
        </a:buClr>
        <a:buFont typeface="Wingdings" charset="2"/>
        <a:buChar char="§"/>
        <a:defRPr sz="10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4571886" indent="-914377" algn="l" defTabSz="1828754" rtl="0" eaLnBrk="1" latinLnBrk="0" hangingPunct="1">
        <a:spcBef>
          <a:spcPct val="20000"/>
        </a:spcBef>
        <a:buFont typeface="Lucida Grande"/>
        <a:buChar char="-"/>
        <a:defRPr sz="96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6400640" indent="-914377" algn="l" defTabSz="1828754" rtl="0" eaLnBrk="1" latinLnBrk="0" hangingPunct="1">
        <a:spcBef>
          <a:spcPct val="20000"/>
        </a:spcBef>
        <a:buFont typeface="Arial"/>
        <a:buChar char="–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8229394" indent="-914377" algn="l" defTabSz="1828754" rtl="0" eaLnBrk="1" latinLnBrk="0" hangingPunct="1">
        <a:spcBef>
          <a:spcPct val="20000"/>
        </a:spcBef>
        <a:buFont typeface="Arial"/>
        <a:buChar char="»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10058149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6903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5657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411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75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509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263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017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3771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526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28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03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56.jpeg"/><Relationship Id="rId7" Type="http://schemas.openxmlformats.org/officeDocument/2006/relationships/image" Target="../media/image12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microsoft.com/office/2007/relationships/hdphoto" Target="../media/hdphoto5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microsoft.com/office/2007/relationships/hdphoto" Target="../media/hdphoto5.wd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74.png"/><Relationship Id="rId3" Type="http://schemas.openxmlformats.org/officeDocument/2006/relationships/image" Target="../media/image68.jpg"/><Relationship Id="rId7" Type="http://schemas.openxmlformats.org/officeDocument/2006/relationships/image" Target="../media/image71.png"/><Relationship Id="rId12" Type="http://schemas.microsoft.com/office/2007/relationships/hdphoto" Target="../media/hdphoto4.wdp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g"/><Relationship Id="rId11" Type="http://schemas.openxmlformats.org/officeDocument/2006/relationships/image" Target="../media/image8.png"/><Relationship Id="rId5" Type="http://schemas.microsoft.com/office/2007/relationships/hdphoto" Target="../media/hdphoto6.wdp"/><Relationship Id="rId10" Type="http://schemas.openxmlformats.org/officeDocument/2006/relationships/image" Target="../media/image73.jpg"/><Relationship Id="rId4" Type="http://schemas.openxmlformats.org/officeDocument/2006/relationships/image" Target="../media/image69.png"/><Relationship Id="rId9" Type="http://schemas.openxmlformats.org/officeDocument/2006/relationships/image" Target="../media/image72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microsoft.com/office/2007/relationships/hdphoto" Target="../media/hdphoto8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jpg"/><Relationship Id="rId4" Type="http://schemas.openxmlformats.org/officeDocument/2006/relationships/image" Target="../media/image80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68.jpg"/><Relationship Id="rId7" Type="http://schemas.openxmlformats.org/officeDocument/2006/relationships/image" Target="../media/image71.png"/><Relationship Id="rId12" Type="http://schemas.microsoft.com/office/2007/relationships/hdphoto" Target="../media/hdphoto4.wdp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g"/><Relationship Id="rId11" Type="http://schemas.openxmlformats.org/officeDocument/2006/relationships/image" Target="../media/image8.png"/><Relationship Id="rId5" Type="http://schemas.microsoft.com/office/2007/relationships/hdphoto" Target="../media/hdphoto6.wdp"/><Relationship Id="rId10" Type="http://schemas.openxmlformats.org/officeDocument/2006/relationships/image" Target="../media/image73.jpg"/><Relationship Id="rId4" Type="http://schemas.openxmlformats.org/officeDocument/2006/relationships/image" Target="../media/image69.png"/><Relationship Id="rId9" Type="http://schemas.openxmlformats.org/officeDocument/2006/relationships/image" Target="../media/image72.jp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jpeg"/><Relationship Id="rId4" Type="http://schemas.microsoft.com/office/2007/relationships/hdphoto" Target="../media/hdphoto4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jpeg"/><Relationship Id="rId4" Type="http://schemas.microsoft.com/office/2007/relationships/hdphoto" Target="../media/hdphoto4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jpeg"/><Relationship Id="rId4" Type="http://schemas.microsoft.com/office/2007/relationships/hdphoto" Target="../media/hdphoto4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jpeg"/><Relationship Id="rId4" Type="http://schemas.microsoft.com/office/2007/relationships/hdphoto" Target="../media/hdphoto4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jpeg"/><Relationship Id="rId4" Type="http://schemas.microsoft.com/office/2007/relationships/hdphoto" Target="../media/hdphoto4.wdp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g"/><Relationship Id="rId3" Type="http://schemas.openxmlformats.org/officeDocument/2006/relationships/image" Target="../media/image86.png"/><Relationship Id="rId7" Type="http://schemas.openxmlformats.org/officeDocument/2006/relationships/image" Target="../media/image90.jp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jp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7.curtisnorthcutt.com/confident-learning" TargetMode="External"/><Relationship Id="rId5" Type="http://schemas.openxmlformats.org/officeDocument/2006/relationships/hyperlink" Target="https://labelerrors.com/" TargetMode="External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97.emf"/><Relationship Id="rId7" Type="http://schemas.openxmlformats.org/officeDocument/2006/relationships/image" Target="../media/image44.png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98.e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97.emf"/><Relationship Id="rId7" Type="http://schemas.openxmlformats.org/officeDocument/2006/relationships/image" Target="../media/image100.emf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emf"/><Relationship Id="rId5" Type="http://schemas.openxmlformats.org/officeDocument/2006/relationships/image" Target="../media/image480.png"/><Relationship Id="rId4" Type="http://schemas.openxmlformats.org/officeDocument/2006/relationships/image" Target="../media/image470.png"/><Relationship Id="rId9" Type="http://schemas.openxmlformats.org/officeDocument/2006/relationships/image" Target="../media/image5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3" Type="http://schemas.openxmlformats.org/officeDocument/2006/relationships/image" Target="../media/image57.png"/><Relationship Id="rId7" Type="http://schemas.openxmlformats.org/officeDocument/2006/relationships/image" Target="../media/image61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0.png"/><Relationship Id="rId7" Type="http://schemas.openxmlformats.org/officeDocument/2006/relationships/image" Target="../media/image690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72.png"/><Relationship Id="rId7" Type="http://schemas.openxmlformats.org/officeDocument/2006/relationships/image" Target="../media/image460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0.png"/><Relationship Id="rId4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10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gi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>
            <a:spLocks noGrp="1"/>
          </p:cNvSpPr>
          <p:nvPr>
            <p:ph type="subTitle" idx="1"/>
          </p:nvPr>
        </p:nvSpPr>
        <p:spPr>
          <a:xfrm>
            <a:off x="596053" y="1201626"/>
            <a:ext cx="35979947" cy="510641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4800" b="1" i="1" dirty="0">
                <a:solidFill>
                  <a:srgbClr val="FFFF00"/>
                </a:solidFill>
              </a:rPr>
              <a:t>NHLBI</a:t>
            </a:r>
          </a:p>
          <a:p>
            <a:pPr algn="ctr"/>
            <a:r>
              <a:rPr lang="en-US" altLang="zh-CN" sz="14800" b="1" i="1" dirty="0"/>
              <a:t>Deep Learning Crash Course</a:t>
            </a:r>
            <a:endParaRPr lang="en-US" sz="12800" i="1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99360" y="8420078"/>
            <a:ext cx="32173333" cy="1114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endParaRPr lang="en-US" sz="26500" dirty="0">
              <a:solidFill>
                <a:srgbClr val="C0143C"/>
              </a:solidFill>
              <a:cs typeface="Arial" pitchFamily="34" charset="0"/>
            </a:endParaRPr>
          </a:p>
          <a:p>
            <a:pPr algn="ctr"/>
            <a:r>
              <a:rPr lang="en-US" sz="8000" b="1" dirty="0">
                <a:cs typeface="Arial"/>
              </a:rPr>
              <a:t>National Heart, Lung, and Blood Institute</a:t>
            </a:r>
          </a:p>
          <a:p>
            <a:pPr algn="ctr"/>
            <a:endParaRPr lang="en-US" sz="8000" b="1" dirty="0">
              <a:cs typeface="Arial"/>
            </a:endParaRPr>
          </a:p>
          <a:p>
            <a:pPr algn="ctr"/>
            <a:r>
              <a:rPr lang="en-US" sz="8000" b="1" dirty="0">
                <a:cs typeface="Arial"/>
              </a:rPr>
              <a:t>Fall 2021</a:t>
            </a:r>
            <a:endParaRPr lang="en-US" sz="10666" b="1" dirty="0">
              <a:cs typeface="Arial"/>
            </a:endParaRPr>
          </a:p>
          <a:p>
            <a:pPr algn="ctr"/>
            <a:endParaRPr lang="en-US" sz="10666" dirty="0">
              <a:cs typeface="Arial" pitchFamily="34" charset="0"/>
            </a:endParaRPr>
          </a:p>
          <a:p>
            <a:pPr algn="ctr"/>
            <a:endParaRPr lang="en-US" sz="10666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31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579742"/>
              </p:ext>
            </p:extLst>
          </p:nvPr>
        </p:nvGraphicFramePr>
        <p:xfrm>
          <a:off x="4992087" y="10586512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6433741" y="11939853"/>
            <a:ext cx="7214932" cy="18259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545148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5365550" cy="131573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1221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289094"/>
              </p:ext>
            </p:extLst>
          </p:nvPr>
        </p:nvGraphicFramePr>
        <p:xfrm>
          <a:off x="3098796" y="10568253"/>
          <a:ext cx="7747004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1077054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010233"/>
              </p:ext>
            </p:extLst>
          </p:nvPr>
        </p:nvGraphicFramePr>
        <p:xfrm>
          <a:off x="5957287" y="10586512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7505700" y="11939854"/>
            <a:ext cx="6142973" cy="18258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339228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6292650" cy="131573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054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895315"/>
              </p:ext>
            </p:extLst>
          </p:nvPr>
        </p:nvGraphicFramePr>
        <p:xfrm>
          <a:off x="6897087" y="10586512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8483600" y="11939854"/>
            <a:ext cx="5165073" cy="18258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961581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7321350" cy="131573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3678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966005"/>
              </p:ext>
            </p:extLst>
          </p:nvPr>
        </p:nvGraphicFramePr>
        <p:xfrm>
          <a:off x="7849587" y="10586512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9461500" y="11939854"/>
            <a:ext cx="4187173" cy="18258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099129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8146850" cy="131573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5143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4292"/>
              </p:ext>
            </p:extLst>
          </p:nvPr>
        </p:nvGraphicFramePr>
        <p:xfrm>
          <a:off x="3098796" y="1148265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4686300" y="11939854"/>
            <a:ext cx="8962373" cy="914399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239398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3524050" cy="1027714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723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120453"/>
              </p:ext>
            </p:extLst>
          </p:nvPr>
        </p:nvGraphicFramePr>
        <p:xfrm>
          <a:off x="4026887" y="1149720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33039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737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/>
        </p:nvGraphicFramePr>
        <p:xfrm>
          <a:off x="4026887" y="1149720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63754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872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77 L 0.00013 -0.00077 L 0.00395 0.00232 C 0.00443 0.0027 0.00482 0.00324 0.00534 0.00355 C 0.00612 0.00386 0.00695 0.00394 0.00777 0.00417 C 0.00812 0.00432 0.00847 0.00448 0.00881 0.00479 C 0.00929 0.0051 0.00972 0.00571 0.0102 0.00602 C 0.01111 0.00648 0.01207 0.00679 0.01298 0.00726 L 0.05881 0.00664 C 0.08273 0.00571 0.04545 0.0054 0.07097 0.00232 C 0.07891 0.00131 0.08694 0.00185 0.09492 0.0017 C 0.09857 -0.00054 0.09757 -0.00015 0.10499 0.0017 C 0.10547 0.00178 0.10569 0.00294 0.10604 0.00355 C 0.10591 0.00926 0.10595 0.01505 0.10569 0.02084 C 0.1056 0.02246 0.10521 0.02408 0.10499 0.02577 C 0.10486 0.02639 0.10486 0.02716 0.10465 0.02763 C 0.10439 0.02801 0.10391 0.02794 0.10361 0.02824 C 0.09874 0.03164 0.10326 0.02894 0.09944 0.03071 C 0.09814 0.03125 0.09692 0.03218 0.09562 0.03256 C 0.09332 0.03318 0.09097 0.03364 0.08867 0.0338 C 0.07661 0.03442 0.06459 0.03457 0.05256 0.03503 C 0.05083 0.03542 0.04909 0.03573 0.04736 0.03627 C 0.04549 0.03673 0.04367 0.03758 0.0418 0.03812 C 0.03985 0.03858 0.03785 0.03889 0.0359 0.03935 C 0.02505 0.04414 0.0319 0.04152 0.00742 0.03997 C 0.00647 0.03989 0.00556 0.03912 0.00465 0.03874 C 0.00018 0.03681 0.00287 0.03835 -0.00126 0.03565 C -0.00659 0.03604 -0.01193 0.03611 -0.01723 0.03689 C -0.01792 0.03696 -0.0194 0.03843 -0.02001 0.03935 C -0.02048 0.04005 -0.02087 0.04105 -0.02139 0.04182 C -0.02231 0.04298 -0.02313 0.04314 -0.02417 0.04368 C -0.02452 0.04406 -0.02521 0.04414 -0.02521 0.04491 C -0.0263 0.08681 -0.02725 0.0605 -0.02348 0.07392 C -0.02296 0.07577 -0.02257 0.07778 -0.02139 0.07886 C -0.02079 0.0794 -0.02001 0.07909 -0.01931 0.07948 C -0.01827 0.07994 -0.01727 0.08125 -0.01619 0.08133 C 0.00591 0.08226 0.028 0.0821 0.05013 0.08256 C 0.05161 0.08295 0.05313 0.08318 0.05465 0.0838 C 0.05591 0.08426 0.05716 0.08534 0.05847 0.08565 C 0.06155 0.08635 0.06472 0.08642 0.06784 0.08689 C 0.07583 0.08665 0.08381 0.08681 0.0918 0.08627 C 0.09228 0.08619 0.09267 0.08503 0.09319 0.08503 L 0.10291 0.08565 C 0.103 0.08627 0.10304 0.08696 0.10326 0.0875 C 0.10434 0.09036 0.10421 0.08812 0.10499 0.09121 C 0.10525 0.09236 0.10543 0.09368 0.10569 0.09491 C 0.10499 0.10317 0.10625 0.10633 0.10326 0.11034 C 0.10282 0.11088 0.1023 0.11111 0.10187 0.11158 C 0.10126 0.1132 0.10096 0.11528 0.10013 0.11652 C 0.09948 0.11744 0.09848 0.11721 0.0977 0.11775 C 0.09375 0.12006 0.09788 0.11806 0.09458 0.1196 C 0.09423 0.11999 0.09388 0.12053 0.09354 0.12084 C 0.09202 0.12199 0.09019 0.12246 0.08867 0.12331 C 0.08794 0.12361 0.08724 0.124 0.08659 0.12454 C 0.08551 0.12523 0.08455 0.12647 0.08347 0.12701 C 0.08186 0.1277 0.08021 0.12778 0.07861 0.12824 C 0.078 0.12886 0.07752 0.12979 0.07687 0.1301 C 0.07548 0.13064 0.07405 0.1304 0.0727 0.13071 C 0.07222 0.13079 0.07175 0.1311 0.07131 0.13133 L 0.04562 0.13071 C 0.04349 0.13033 0.0418 0.12724 0.03972 0.12639 L 0.0352 0.12454 L 0.00708 0.12516 C 0.00551 0.12523 0.00408 0.12647 0.00256 0.12701 C 0.00152 0.12732 0.00048 0.12732 -0.00056 0.12763 C -0.00173 0.12794 -0.00403 0.12886 -0.00403 0.12886 C -0.01041 0.13449 -0.00351 0.12886 -0.02174 0.12948 C -0.02257 0.12948 -0.02339 0.13017 -0.02417 0.13071 C -0.02513 0.13133 -0.02578 0.13218 -0.0266 0.13318 C -0.02791 0.13665 -0.02743 0.13449 -0.02695 0.14121 C -0.0263 0.15023 -0.0266 0.14684 -0.02556 0.15355 C -0.02543 0.15432 -0.02547 0.15525 -0.02521 0.15602 C -0.02487 0.15695 -0.02435 0.15772 -0.02383 0.15849 C -0.02296 0.1598 -0.022 0.16104 -0.02105 0.16219 C -0.01862 0.16505 -0.01918 0.16397 -0.01723 0.1659 C -0.01662 0.16644 -0.01606 0.16706 -0.01549 0.16775 C -0.0148 0.16852 -0.01406 0.16922 -0.01341 0.17022 C -0.01267 0.1713 -0.01215 0.173 -0.01133 0.17392 C -0.01028 0.17508 -0.00907 0.17577 -0.00785 0.17639 C -0.00659 0.17701 -0.00534 0.17755 -0.00403 0.17763 C 0.00486 0.17817 0.0138 0.17801 0.0227 0.17824 C 0.04918 0.18349 0.02444 0.17878 0.09631 0.17824 L 0.10534 0.17824 L 0.10534 0.17824 " pathEditMode="relative" ptsTypes="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512422"/>
              </p:ext>
            </p:extLst>
          </p:nvPr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194341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3EB644D-EE51-4332-A0E6-AC40886AEAF6}"/>
              </a:ext>
            </a:extLst>
          </p:cNvPr>
          <p:cNvSpPr txBox="1"/>
          <p:nvPr/>
        </p:nvSpPr>
        <p:spPr>
          <a:xfrm>
            <a:off x="24993600" y="10375900"/>
            <a:ext cx="98719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Higher value in outputs indicate “vertical edges”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With direction information (gradient direction)</a:t>
            </a:r>
          </a:p>
        </p:txBody>
      </p:sp>
    </p:spTree>
    <p:extLst>
      <p:ext uri="{BB962C8B-B14F-4D97-AF65-F5344CB8AC3E}">
        <p14:creationId xmlns:p14="http://schemas.microsoft.com/office/powerpoint/2010/main" val="2180934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Table 7">
            <a:extLst>
              <a:ext uri="{FF2B5EF4-FFF2-40B4-BE49-F238E27FC236}">
                <a16:creationId xmlns:a16="http://schemas.microsoft.com/office/drawing/2014/main" id="{FCEA1E6E-E4EA-434D-ADAC-7F1D43CC0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539620"/>
              </p:ext>
            </p:extLst>
          </p:nvPr>
        </p:nvGraphicFramePr>
        <p:xfrm>
          <a:off x="14448881" y="6217968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8" name="Table 7">
            <a:extLst>
              <a:ext uri="{FF2B5EF4-FFF2-40B4-BE49-F238E27FC236}">
                <a16:creationId xmlns:a16="http://schemas.microsoft.com/office/drawing/2014/main" id="{8269B4CC-102F-4CE9-ADA8-C882853CE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956352"/>
              </p:ext>
            </p:extLst>
          </p:nvPr>
        </p:nvGraphicFramePr>
        <p:xfrm>
          <a:off x="14919278" y="6691763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7" name="Table 7">
            <a:extLst>
              <a:ext uri="{FF2B5EF4-FFF2-40B4-BE49-F238E27FC236}">
                <a16:creationId xmlns:a16="http://schemas.microsoft.com/office/drawing/2014/main" id="{361310C0-3E29-4BD8-84DB-4FDC79CD9C4B}"/>
              </a:ext>
            </a:extLst>
          </p:cNvPr>
          <p:cNvGraphicFramePr>
            <a:graphicFrameLocks noGrp="1"/>
          </p:cNvGraphicFramePr>
          <p:nvPr/>
        </p:nvGraphicFramePr>
        <p:xfrm>
          <a:off x="2191941" y="9599856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D1F4BF77-5A24-47F7-84AB-78D9F4159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124810"/>
              </p:ext>
            </p:extLst>
          </p:nvPr>
        </p:nvGraphicFramePr>
        <p:xfrm>
          <a:off x="2179237" y="959985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6" name="Table 7">
            <a:extLst>
              <a:ext uri="{FF2B5EF4-FFF2-40B4-BE49-F238E27FC236}">
                <a16:creationId xmlns:a16="http://schemas.microsoft.com/office/drawing/2014/main" id="{14283DB8-4E6A-45FA-B58F-A5D1C3A7D274}"/>
              </a:ext>
            </a:extLst>
          </p:cNvPr>
          <p:cNvGraphicFramePr>
            <a:graphicFrameLocks noGrp="1"/>
          </p:cNvGraphicFramePr>
          <p:nvPr/>
        </p:nvGraphicFramePr>
        <p:xfrm>
          <a:off x="2665345" y="101491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layer with multiple channels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Kernel has multiple channels too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Sum over all channels</a:t>
            </a:r>
          </a:p>
        </p:txBody>
      </p:sp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730956"/>
              </p:ext>
            </p:extLst>
          </p:nvPr>
        </p:nvGraphicFramePr>
        <p:xfrm>
          <a:off x="15359271" y="720227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>
            <a:off x="4540450" y="11939853"/>
            <a:ext cx="9108223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77C0D59A-2D3D-4FFA-ADB8-BE122D0B53CC}"/>
              </a:ext>
            </a:extLst>
          </p:cNvPr>
          <p:cNvGraphicFramePr>
            <a:graphicFrameLocks noGrp="1"/>
          </p:cNvGraphicFramePr>
          <p:nvPr/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8DF361C5-8B76-4402-91C8-F767759F8F7F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E047331-448D-46D9-893D-E9A2E33E250F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3371650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220EF-9740-4366-9E57-A097BC44FF86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220EF-9740-4366-9E57-A097BC44F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64DEA-CADE-4C69-B196-0BDB4807D62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655903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27x1</a:t>
                </a:r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64DEA-CADE-4C69-B196-0BDB4807D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655903" cy="811889"/>
              </a:xfrm>
              <a:prstGeom prst="rect">
                <a:avLst/>
              </a:prstGeom>
              <a:blipFill>
                <a:blip r:embed="rId3"/>
                <a:stretch>
                  <a:fillRect r="-1586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852AEDE8-A843-449D-A139-855F4E18DE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124810"/>
              </p:ext>
            </p:extLst>
          </p:nvPr>
        </p:nvGraphicFramePr>
        <p:xfrm>
          <a:off x="2665345" y="1014915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679165"/>
              </p:ext>
            </p:extLst>
          </p:nvPr>
        </p:nvGraphicFramePr>
        <p:xfrm>
          <a:off x="3098796" y="1056825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A92AC77-E34E-4B01-9342-801D2290F3B8}"/>
              </a:ext>
            </a:extLst>
          </p:cNvPr>
          <p:cNvCxnSpPr/>
          <p:nvPr/>
        </p:nvCxnSpPr>
        <p:spPr>
          <a:xfrm>
            <a:off x="5062546" y="9599856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FA3848-E35E-420E-A1BB-CDA844B7EC3C}"/>
              </a:ext>
            </a:extLst>
          </p:cNvPr>
          <p:cNvCxnSpPr/>
          <p:nvPr/>
        </p:nvCxnSpPr>
        <p:spPr>
          <a:xfrm>
            <a:off x="2162898" y="12330887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1B3E2BD-3453-4116-880D-86D03491E227}"/>
              </a:ext>
            </a:extLst>
          </p:cNvPr>
          <p:cNvCxnSpPr/>
          <p:nvPr/>
        </p:nvCxnSpPr>
        <p:spPr>
          <a:xfrm>
            <a:off x="2173711" y="9610695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622BEAD-47BE-4743-9562-E69588E4DAA9}"/>
              </a:ext>
            </a:extLst>
          </p:cNvPr>
          <p:cNvCxnSpPr/>
          <p:nvPr/>
        </p:nvCxnSpPr>
        <p:spPr>
          <a:xfrm>
            <a:off x="14448881" y="8961168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4D066EA-7863-42D8-9CE2-088EEF32F4A4}"/>
              </a:ext>
            </a:extLst>
          </p:cNvPr>
          <p:cNvCxnSpPr/>
          <p:nvPr/>
        </p:nvCxnSpPr>
        <p:spPr>
          <a:xfrm>
            <a:off x="17377609" y="6253824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950C00D-A171-49BE-ACFC-7ED4089A00F1}"/>
              </a:ext>
            </a:extLst>
          </p:cNvPr>
          <p:cNvCxnSpPr/>
          <p:nvPr/>
        </p:nvCxnSpPr>
        <p:spPr>
          <a:xfrm>
            <a:off x="14477626" y="6217968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D7378-8334-4570-B393-B2BCAF60249A}"/>
                  </a:ext>
                </a:extLst>
              </p:cNvPr>
              <p:cNvSpPr txBox="1"/>
              <p:nvPr/>
            </p:nvSpPr>
            <p:spPr>
              <a:xfrm>
                <a:off x="20248804" y="6753885"/>
                <a:ext cx="9004300" cy="1819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Image: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r>
                  <a:rPr lang="en-US" dirty="0"/>
                  <a:t>Kernel: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baseline="-25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D7378-8334-4570-B393-B2BCAF602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8804" y="6753885"/>
                <a:ext cx="9004300" cy="1819985"/>
              </a:xfrm>
              <a:prstGeom prst="rect">
                <a:avLst/>
              </a:prstGeom>
              <a:blipFill>
                <a:blip r:embed="rId4"/>
                <a:stretch>
                  <a:fillRect l="-3656" t="-9396" b="-15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644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Padding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Pixels on the boundary was not explored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Reduced output size</a:t>
            </a:r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198756"/>
              </p:ext>
            </p:extLst>
          </p:nvPr>
        </p:nvGraphicFramePr>
        <p:xfrm>
          <a:off x="2128016" y="8907020"/>
          <a:ext cx="9530770" cy="91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3077">
                  <a:extLst>
                    <a:ext uri="{9D8B030D-6E8A-4147-A177-3AD203B41FA5}">
                      <a16:colId xmlns:a16="http://schemas.microsoft.com/office/drawing/2014/main" val="3227345747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121928199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88069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52454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880103"/>
              </p:ext>
            </p:extLst>
          </p:nvPr>
        </p:nvGraphicFramePr>
        <p:xfrm>
          <a:off x="5011325" y="11666980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76059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12061759" y="11551651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183365"/>
              </p:ext>
            </p:extLst>
          </p:nvPr>
        </p:nvGraphicFramePr>
        <p:xfrm>
          <a:off x="21035572" y="10126052"/>
          <a:ext cx="7653728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6716">
                  <a:extLst>
                    <a:ext uri="{9D8B030D-6E8A-4147-A177-3AD203B41FA5}">
                      <a16:colId xmlns:a16="http://schemas.microsoft.com/office/drawing/2014/main" val="761194844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3231385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637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63564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4712232" y="10654563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6513309" y="11438335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5011296" y="11165070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1296" y="11165070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998318" y="10661781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8318" y="10661781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696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36710E0D-DEBA-4A63-A15E-05BE3D7114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225448"/>
              </p:ext>
            </p:extLst>
          </p:nvPr>
        </p:nvGraphicFramePr>
        <p:xfrm>
          <a:off x="2128016" y="8915400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76059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0689AFA-A26B-4BEF-8831-F9C41963FB6E}"/>
              </a:ext>
            </a:extLst>
          </p:cNvPr>
          <p:cNvSpPr txBox="1"/>
          <p:nvPr/>
        </p:nvSpPr>
        <p:spPr>
          <a:xfrm>
            <a:off x="4673600" y="7556500"/>
            <a:ext cx="4254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Padding =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2877C7-EE45-428A-AD9B-35CE970438E2}"/>
              </a:ext>
            </a:extLst>
          </p:cNvPr>
          <p:cNvSpPr txBox="1"/>
          <p:nvPr/>
        </p:nvSpPr>
        <p:spPr>
          <a:xfrm>
            <a:off x="29514800" y="11758694"/>
            <a:ext cx="5867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pad with 0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Other choices : replica, mirror, periodic</a:t>
            </a:r>
          </a:p>
        </p:txBody>
      </p:sp>
    </p:spTree>
    <p:extLst>
      <p:ext uri="{BB962C8B-B14F-4D97-AF65-F5344CB8AC3E}">
        <p14:creationId xmlns:p14="http://schemas.microsoft.com/office/powerpoint/2010/main" val="2903830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altLang="zh-CN" sz="8800" dirty="0"/>
              <a:t>CNN basics</a:t>
            </a:r>
            <a:endParaRPr lang="en-US" sz="8800" dirty="0"/>
          </a:p>
          <a:p>
            <a:r>
              <a:rPr lang="en-US" sz="8800" dirty="0"/>
              <a:t>Variation of convolution</a:t>
            </a:r>
          </a:p>
          <a:p>
            <a:r>
              <a:rPr lang="en-US" sz="8800" dirty="0"/>
              <a:t>Batch Normalization</a:t>
            </a:r>
          </a:p>
          <a:p>
            <a:r>
              <a:rPr lang="en-US" altLang="zh-CN" sz="8800" dirty="0"/>
              <a:t>CNN Examples: </a:t>
            </a:r>
            <a:r>
              <a:rPr lang="en-US" altLang="zh-CN" sz="8800" dirty="0" err="1"/>
              <a:t>LeNet</a:t>
            </a:r>
            <a:r>
              <a:rPr lang="en-US" altLang="zh-CN" sz="8800" dirty="0"/>
              <a:t> and Alex-Net</a:t>
            </a:r>
            <a:endParaRPr lang="en-US" sz="8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527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Stride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When sliding the kernel over the image, the moving </a:t>
            </a:r>
            <a:r>
              <a:rPr lang="en-US" dirty="0" err="1"/>
              <a:t>stepsize</a:t>
            </a:r>
            <a:r>
              <a:rPr lang="en-US" dirty="0"/>
              <a:t> is the stride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Default is 1, but stride can be larger than 1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used to reduce output size</a:t>
            </a:r>
          </a:p>
        </p:txBody>
      </p:sp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AC2F99AA-AD2E-43A2-B927-67992321925F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2CB53EC6-9B35-43C9-9015-E1FC11144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433836"/>
              </p:ext>
            </p:extLst>
          </p:nvPr>
        </p:nvGraphicFramePr>
        <p:xfrm>
          <a:off x="3098796" y="1056825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4A644B8-58F6-41D7-A3F7-BFDFD3C2A08C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CD257996-BA2F-4574-9B3B-57672D7B3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94315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26" name="Oval 25">
            <a:extLst>
              <a:ext uri="{FF2B5EF4-FFF2-40B4-BE49-F238E27FC236}">
                <a16:creationId xmlns:a16="http://schemas.microsoft.com/office/drawing/2014/main" id="{B69C055E-A338-43F2-973D-28828816F98D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6097D1-CA2F-4C02-A9B5-E7B57370301E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E9601E0-5002-4995-BD98-102D918F3C2C}"/>
              </a:ext>
            </a:extLst>
          </p:cNvPr>
          <p:cNvSpPr txBox="1"/>
          <p:nvPr/>
        </p:nvSpPr>
        <p:spPr>
          <a:xfrm>
            <a:off x="3987800" y="9183257"/>
            <a:ext cx="642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Stride=2 along row</a:t>
            </a:r>
          </a:p>
        </p:txBody>
      </p:sp>
    </p:spTree>
    <p:extLst>
      <p:ext uri="{BB962C8B-B14F-4D97-AF65-F5344CB8AC3E}">
        <p14:creationId xmlns:p14="http://schemas.microsoft.com/office/powerpoint/2010/main" val="27129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07407E-6 L 0.05044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Stride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When sliding the kernel over the image, the moving </a:t>
            </a:r>
            <a:r>
              <a:rPr lang="en-US" dirty="0" err="1"/>
              <a:t>stepsize</a:t>
            </a:r>
            <a:r>
              <a:rPr lang="en-US" dirty="0"/>
              <a:t> is the stride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Default is 1, but stride can be larger than 1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used to reduce output size</a:t>
            </a:r>
          </a:p>
        </p:txBody>
      </p:sp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AC2F99AA-AD2E-43A2-B927-67992321925F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2CB53EC6-9B35-43C9-9015-E1FC11144981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4A644B8-58F6-41D7-A3F7-BFDFD3C2A08C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CD257996-BA2F-4574-9B3B-57672D7B3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02834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26" name="Oval 25">
            <a:extLst>
              <a:ext uri="{FF2B5EF4-FFF2-40B4-BE49-F238E27FC236}">
                <a16:creationId xmlns:a16="http://schemas.microsoft.com/office/drawing/2014/main" id="{B69C055E-A338-43F2-973D-28828816F98D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6097D1-CA2F-4C02-A9B5-E7B57370301E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6FDE983-69C4-4380-B9F0-814384B01D06}"/>
              </a:ext>
            </a:extLst>
          </p:cNvPr>
          <p:cNvSpPr txBox="1"/>
          <p:nvPr/>
        </p:nvSpPr>
        <p:spPr>
          <a:xfrm>
            <a:off x="3098796" y="9159014"/>
            <a:ext cx="8073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Stride=2 along column</a:t>
            </a:r>
          </a:p>
        </p:txBody>
      </p:sp>
    </p:spTree>
    <p:extLst>
      <p:ext uri="{BB962C8B-B14F-4D97-AF65-F5344CB8AC3E}">
        <p14:creationId xmlns:p14="http://schemas.microsoft.com/office/powerpoint/2010/main" val="255314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07407E-6 L -0.00087 0.0894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" y="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Stride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When sliding the kernel over the image, the moving </a:t>
            </a:r>
            <a:r>
              <a:rPr lang="en-US" dirty="0" err="1"/>
              <a:t>stepsize</a:t>
            </a:r>
            <a:r>
              <a:rPr lang="en-US" dirty="0"/>
              <a:t> is the stride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Default is 1, but stride can be larger than 1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used to reduce output size</a:t>
            </a:r>
          </a:p>
        </p:txBody>
      </p:sp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AC2F99AA-AD2E-43A2-B927-67992321925F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2CB53EC6-9B35-43C9-9015-E1FC11144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18759"/>
              </p:ext>
            </p:extLst>
          </p:nvPr>
        </p:nvGraphicFramePr>
        <p:xfrm>
          <a:off x="3098796" y="1056825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4A644B8-58F6-41D7-A3F7-BFDFD3C2A08C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CD257996-BA2F-4574-9B3B-57672D7B3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026249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26" name="Oval 25">
            <a:extLst>
              <a:ext uri="{FF2B5EF4-FFF2-40B4-BE49-F238E27FC236}">
                <a16:creationId xmlns:a16="http://schemas.microsoft.com/office/drawing/2014/main" id="{B69C055E-A338-43F2-973D-28828816F98D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6097D1-CA2F-4C02-A9B5-E7B57370301E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6A93C9D-F1EA-4740-B039-B005A55D0565}"/>
              </a:ext>
            </a:extLst>
          </p:cNvPr>
          <p:cNvSpPr txBox="1"/>
          <p:nvPr/>
        </p:nvSpPr>
        <p:spPr>
          <a:xfrm>
            <a:off x="17994240" y="5676900"/>
            <a:ext cx="132676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8x8</a:t>
            </a:r>
          </a:p>
          <a:p>
            <a:r>
              <a:rPr lang="en-US" dirty="0"/>
              <a:t>Kernel 3x3</a:t>
            </a:r>
          </a:p>
          <a:p>
            <a:r>
              <a:rPr lang="en-US" dirty="0"/>
              <a:t>Output 3x3</a:t>
            </a:r>
          </a:p>
          <a:p>
            <a:endParaRPr lang="en-US" dirty="0"/>
          </a:p>
          <a:p>
            <a:r>
              <a:rPr lang="en-US" dirty="0"/>
              <a:t>With padding=0, stride=2 for H and W</a:t>
            </a:r>
          </a:p>
        </p:txBody>
      </p:sp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603E72CE-19B5-4CE0-A2D1-B4AF3BA37D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325130"/>
              </p:ext>
            </p:extLst>
          </p:nvPr>
        </p:nvGraphicFramePr>
        <p:xfrm>
          <a:off x="5007408" y="1056825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3A71EF45-2BA1-4C79-AC38-BD1BAC3EF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180557"/>
              </p:ext>
            </p:extLst>
          </p:nvPr>
        </p:nvGraphicFramePr>
        <p:xfrm>
          <a:off x="6928731" y="1057420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6" name="Table 7">
            <a:extLst>
              <a:ext uri="{FF2B5EF4-FFF2-40B4-BE49-F238E27FC236}">
                <a16:creationId xmlns:a16="http://schemas.microsoft.com/office/drawing/2014/main" id="{AF547D52-60AF-46C3-86E5-FF280AFFF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764040"/>
              </p:ext>
            </p:extLst>
          </p:nvPr>
        </p:nvGraphicFramePr>
        <p:xfrm>
          <a:off x="3086085" y="1239705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9651C55A-34DF-48D1-A6DD-0B509CD5C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550665"/>
              </p:ext>
            </p:extLst>
          </p:nvPr>
        </p:nvGraphicFramePr>
        <p:xfrm>
          <a:off x="3098796" y="14186410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531B37B9-EC86-4A67-B9E7-0544CD3C0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909735"/>
              </p:ext>
            </p:extLst>
          </p:nvPr>
        </p:nvGraphicFramePr>
        <p:xfrm>
          <a:off x="5007407" y="1417236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9" name="Table 7">
            <a:extLst>
              <a:ext uri="{FF2B5EF4-FFF2-40B4-BE49-F238E27FC236}">
                <a16:creationId xmlns:a16="http://schemas.microsoft.com/office/drawing/2014/main" id="{14759487-CAC8-45EA-A7EF-8044BEFC27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980027"/>
              </p:ext>
            </p:extLst>
          </p:nvPr>
        </p:nvGraphicFramePr>
        <p:xfrm>
          <a:off x="6928731" y="1418557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675E4687-85CD-429D-93BC-8CDFC14632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226713"/>
              </p:ext>
            </p:extLst>
          </p:nvPr>
        </p:nvGraphicFramePr>
        <p:xfrm>
          <a:off x="6891118" y="1240113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1" name="Table 7">
            <a:extLst>
              <a:ext uri="{FF2B5EF4-FFF2-40B4-BE49-F238E27FC236}">
                <a16:creationId xmlns:a16="http://schemas.microsoft.com/office/drawing/2014/main" id="{31AD1751-2242-4484-90DC-1B403795D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558383"/>
              </p:ext>
            </p:extLst>
          </p:nvPr>
        </p:nvGraphicFramePr>
        <p:xfrm>
          <a:off x="5007894" y="12363289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672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Determine the output size</a:t>
            </a:r>
            <a:endParaRPr lang="en-US" sz="11500" dirty="0"/>
          </a:p>
        </p:txBody>
      </p:sp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AC2F99AA-AD2E-43A2-B927-67992321925F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2CB53EC6-9B35-43C9-9015-E1FC11144981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4A644B8-58F6-41D7-A3F7-BFDFD3C2A08C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CD257996-BA2F-4574-9B3B-57672D7B3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034828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26" name="Oval 25">
            <a:extLst>
              <a:ext uri="{FF2B5EF4-FFF2-40B4-BE49-F238E27FC236}">
                <a16:creationId xmlns:a16="http://schemas.microsoft.com/office/drawing/2014/main" id="{B69C055E-A338-43F2-973D-28828816F98D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6097D1-CA2F-4C02-A9B5-E7B57370301E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4B0059-5899-4ACF-9A54-5BE042C7EBC5}"/>
                  </a:ext>
                </a:extLst>
              </p:cNvPr>
              <p:cNvSpPr txBox="1"/>
              <p:nvPr/>
            </p:nvSpPr>
            <p:spPr>
              <a:xfrm>
                <a:off x="3098796" y="4514912"/>
                <a:ext cx="9004300" cy="4589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Image: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r>
                  <a:rPr lang="en-US" dirty="0"/>
                  <a:t>Kernel: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baseline="-25000" dirty="0"/>
              </a:p>
              <a:p>
                <a:endParaRPr lang="en-US" baseline="-25000" dirty="0"/>
              </a:p>
              <a:p>
                <a:r>
                  <a:rPr lang="en-US" dirty="0"/>
                  <a:t>Padding size: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Stride: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i="1" baseline="-25000" dirty="0"/>
              </a:p>
              <a:p>
                <a:endParaRPr lang="en-US" baseline="-250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4B0059-5899-4ACF-9A54-5BE042C7E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796" y="4514912"/>
                <a:ext cx="9004300" cy="4589974"/>
              </a:xfrm>
              <a:prstGeom prst="rect">
                <a:avLst/>
              </a:prstGeom>
              <a:blipFill>
                <a:blip r:embed="rId4"/>
                <a:stretch>
                  <a:fillRect l="-3588" t="-3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1B735A9-FC3F-42A5-8157-EE92F5CF501F}"/>
                  </a:ext>
                </a:extLst>
              </p:cNvPr>
              <p:cNvSpPr txBox="1"/>
              <p:nvPr/>
            </p:nvSpPr>
            <p:spPr>
              <a:xfrm>
                <a:off x="10617200" y="3613761"/>
                <a:ext cx="8839200" cy="5452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Output size:</a:t>
                </a:r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⌋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+2×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⌋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+2×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1B735A9-FC3F-42A5-8157-EE92F5CF5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7200" y="3613761"/>
                <a:ext cx="8839200" cy="5452134"/>
              </a:xfrm>
              <a:prstGeom prst="rect">
                <a:avLst/>
              </a:prstGeom>
              <a:blipFill>
                <a:blip r:embed="rId5"/>
                <a:stretch>
                  <a:fillRect l="-3724" t="-3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CC195B2-F224-497C-9C5A-392DE850ABAC}"/>
                  </a:ext>
                </a:extLst>
              </p:cNvPr>
              <p:cNvSpPr/>
              <p:nvPr/>
            </p:nvSpPr>
            <p:spPr>
              <a:xfrm>
                <a:off x="20958725" y="5557182"/>
                <a:ext cx="6063839" cy="27722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⌋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+2×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⌋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2.5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CC195B2-F224-497C-9C5A-392DE850AB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8725" y="5557182"/>
                <a:ext cx="6063839" cy="27722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625CB79-898A-46ED-AA25-DEE310377DE2}"/>
              </a:ext>
            </a:extLst>
          </p:cNvPr>
          <p:cNvSpPr txBox="1"/>
          <p:nvPr/>
        </p:nvSpPr>
        <p:spPr>
          <a:xfrm>
            <a:off x="26278162" y="11062692"/>
            <a:ext cx="85874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Stride can be used to reduce image size</a:t>
            </a:r>
          </a:p>
        </p:txBody>
      </p:sp>
    </p:spTree>
    <p:extLst>
      <p:ext uri="{BB962C8B-B14F-4D97-AF65-F5344CB8AC3E}">
        <p14:creationId xmlns:p14="http://schemas.microsoft.com/office/powerpoint/2010/main" val="4124110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able 7">
            <a:extLst>
              <a:ext uri="{FF2B5EF4-FFF2-40B4-BE49-F238E27FC236}">
                <a16:creationId xmlns:a16="http://schemas.microsoft.com/office/drawing/2014/main" id="{594CC111-BE43-41E6-AFC3-71D51DBB9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304351"/>
              </p:ext>
            </p:extLst>
          </p:nvPr>
        </p:nvGraphicFramePr>
        <p:xfrm>
          <a:off x="17314446" y="10654874"/>
          <a:ext cx="5717100" cy="5522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graphicFrame>
        <p:nvGraphicFramePr>
          <p:cNvPr id="29" name="Table 7">
            <a:extLst>
              <a:ext uri="{FF2B5EF4-FFF2-40B4-BE49-F238E27FC236}">
                <a16:creationId xmlns:a16="http://schemas.microsoft.com/office/drawing/2014/main" id="{FCEA1E6E-E4EA-434D-ADAC-7F1D43CC0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148723"/>
              </p:ext>
            </p:extLst>
          </p:nvPr>
        </p:nvGraphicFramePr>
        <p:xfrm>
          <a:off x="2777581" y="5178601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8" name="Table 7">
            <a:extLst>
              <a:ext uri="{FF2B5EF4-FFF2-40B4-BE49-F238E27FC236}">
                <a16:creationId xmlns:a16="http://schemas.microsoft.com/office/drawing/2014/main" id="{8269B4CC-102F-4CE9-ADA8-C882853CE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52144"/>
              </p:ext>
            </p:extLst>
          </p:nvPr>
        </p:nvGraphicFramePr>
        <p:xfrm>
          <a:off x="3247978" y="5652396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7" name="Table 7">
            <a:extLst>
              <a:ext uri="{FF2B5EF4-FFF2-40B4-BE49-F238E27FC236}">
                <a16:creationId xmlns:a16="http://schemas.microsoft.com/office/drawing/2014/main" id="{361310C0-3E29-4BD8-84DB-4FDC79CD9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636608"/>
              </p:ext>
            </p:extLst>
          </p:nvPr>
        </p:nvGraphicFramePr>
        <p:xfrm>
          <a:off x="2121763" y="1030234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D1F4BF77-5A24-47F7-84AB-78D9F4159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410802"/>
              </p:ext>
            </p:extLst>
          </p:nvPr>
        </p:nvGraphicFramePr>
        <p:xfrm>
          <a:off x="2109059" y="1030234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6" name="Table 7">
            <a:extLst>
              <a:ext uri="{FF2B5EF4-FFF2-40B4-BE49-F238E27FC236}">
                <a16:creationId xmlns:a16="http://schemas.microsoft.com/office/drawing/2014/main" id="{14283DB8-4E6A-45FA-B58F-A5D1C3A7D2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537910"/>
              </p:ext>
            </p:extLst>
          </p:nvPr>
        </p:nvGraphicFramePr>
        <p:xfrm>
          <a:off x="2595167" y="10851640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Multiple kernels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one location in the image, multiple kernels can be used to capture different features</a:t>
            </a:r>
          </a:p>
        </p:txBody>
      </p:sp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142299"/>
              </p:ext>
            </p:extLst>
          </p:nvPr>
        </p:nvGraphicFramePr>
        <p:xfrm>
          <a:off x="3687971" y="6162903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8DF361C5-8B76-4402-91C8-F767759F8F7F}"/>
              </a:ext>
            </a:extLst>
          </p:cNvPr>
          <p:cNvSpPr/>
          <p:nvPr/>
        </p:nvSpPr>
        <p:spPr bwMode="auto">
          <a:xfrm>
            <a:off x="13705495" y="11745254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220EF-9740-4366-9E57-A097BC44FF86}"/>
                  </a:ext>
                </a:extLst>
              </p:cNvPr>
              <p:cNvSpPr txBox="1"/>
              <p:nvPr/>
            </p:nvSpPr>
            <p:spPr>
              <a:xfrm>
                <a:off x="14004559" y="12255761"/>
                <a:ext cx="1057259" cy="614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220EF-9740-4366-9E57-A097BC44F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4559" y="12255761"/>
                <a:ext cx="1057259" cy="6142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64DEA-CADE-4C69-B196-0BDB4807D62F}"/>
                  </a:ext>
                </a:extLst>
              </p:cNvPr>
              <p:cNvSpPr txBox="1"/>
              <p:nvPr/>
            </p:nvSpPr>
            <p:spPr>
              <a:xfrm>
                <a:off x="11991581" y="11752472"/>
                <a:ext cx="1655903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27x1</a:t>
                </a:r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64DEA-CADE-4C69-B196-0BDB4807D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1581" y="11752472"/>
                <a:ext cx="1655903" cy="811889"/>
              </a:xfrm>
              <a:prstGeom prst="rect">
                <a:avLst/>
              </a:prstGeom>
              <a:blipFill>
                <a:blip r:embed="rId3"/>
                <a:stretch>
                  <a:fillRect r="-15809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852AEDE8-A843-449D-A139-855F4E18DE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819783"/>
              </p:ext>
            </p:extLst>
          </p:nvPr>
        </p:nvGraphicFramePr>
        <p:xfrm>
          <a:off x="2595167" y="10851640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442386"/>
              </p:ext>
            </p:extLst>
          </p:nvPr>
        </p:nvGraphicFramePr>
        <p:xfrm>
          <a:off x="3028618" y="11270740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476012"/>
              </p:ext>
            </p:extLst>
          </p:nvPr>
        </p:nvGraphicFramePr>
        <p:xfrm>
          <a:off x="3028618" y="11270740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A92AC77-E34E-4B01-9342-801D2290F3B8}"/>
              </a:ext>
            </a:extLst>
          </p:cNvPr>
          <p:cNvCxnSpPr/>
          <p:nvPr/>
        </p:nvCxnSpPr>
        <p:spPr>
          <a:xfrm>
            <a:off x="4992368" y="10302343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FA3848-E35E-420E-A1BB-CDA844B7EC3C}"/>
              </a:ext>
            </a:extLst>
          </p:cNvPr>
          <p:cNvCxnSpPr/>
          <p:nvPr/>
        </p:nvCxnSpPr>
        <p:spPr>
          <a:xfrm>
            <a:off x="2092720" y="13033374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1B3E2BD-3453-4116-880D-86D03491E227}"/>
              </a:ext>
            </a:extLst>
          </p:cNvPr>
          <p:cNvCxnSpPr/>
          <p:nvPr/>
        </p:nvCxnSpPr>
        <p:spPr>
          <a:xfrm>
            <a:off x="2103533" y="10313182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622BEAD-47BE-4743-9562-E69588E4DAA9}"/>
              </a:ext>
            </a:extLst>
          </p:cNvPr>
          <p:cNvCxnSpPr/>
          <p:nvPr/>
        </p:nvCxnSpPr>
        <p:spPr>
          <a:xfrm>
            <a:off x="2777581" y="7921801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4D066EA-7863-42D8-9CE2-088EEF32F4A4}"/>
              </a:ext>
            </a:extLst>
          </p:cNvPr>
          <p:cNvCxnSpPr/>
          <p:nvPr/>
        </p:nvCxnSpPr>
        <p:spPr>
          <a:xfrm>
            <a:off x="5706309" y="5214457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950C00D-A171-49BE-ACFC-7ED4089A00F1}"/>
              </a:ext>
            </a:extLst>
          </p:cNvPr>
          <p:cNvCxnSpPr/>
          <p:nvPr/>
        </p:nvCxnSpPr>
        <p:spPr>
          <a:xfrm>
            <a:off x="2806326" y="5178601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D7378-8334-4570-B393-B2BCAF60249A}"/>
                  </a:ext>
                </a:extLst>
              </p:cNvPr>
              <p:cNvSpPr txBox="1"/>
              <p:nvPr/>
            </p:nvSpPr>
            <p:spPr>
              <a:xfrm>
                <a:off x="26195786" y="5370684"/>
                <a:ext cx="9004300" cy="4312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Image: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Kernel: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baseline="-25000" dirty="0"/>
              </a:p>
              <a:p>
                <a:endParaRPr lang="en-US" dirty="0"/>
              </a:p>
              <a:p>
                <a:r>
                  <a:rPr lang="en-US" dirty="0"/>
                  <a:t>Output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D7378-8334-4570-B393-B2BCAF602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5786" y="5370684"/>
                <a:ext cx="9004300" cy="4312976"/>
              </a:xfrm>
              <a:prstGeom prst="rect">
                <a:avLst/>
              </a:prstGeom>
              <a:blipFill>
                <a:blip r:embed="rId4"/>
                <a:stretch>
                  <a:fillRect l="-3588" t="-3955" b="-7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8" name="Table 7">
            <a:extLst>
              <a:ext uri="{FF2B5EF4-FFF2-40B4-BE49-F238E27FC236}">
                <a16:creationId xmlns:a16="http://schemas.microsoft.com/office/drawing/2014/main" id="{9DEFAED3-4C20-4C90-A695-D15DF3F2DB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86737"/>
              </p:ext>
            </p:extLst>
          </p:nvPr>
        </p:nvGraphicFramePr>
        <p:xfrm>
          <a:off x="8346841" y="5289694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39" name="Table 7">
            <a:extLst>
              <a:ext uri="{FF2B5EF4-FFF2-40B4-BE49-F238E27FC236}">
                <a16:creationId xmlns:a16="http://schemas.microsoft.com/office/drawing/2014/main" id="{D8D94FD7-240F-493F-A6DA-92408CCDF1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730350"/>
              </p:ext>
            </p:extLst>
          </p:nvPr>
        </p:nvGraphicFramePr>
        <p:xfrm>
          <a:off x="8817238" y="5763489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40" name="Table 7">
            <a:extLst>
              <a:ext uri="{FF2B5EF4-FFF2-40B4-BE49-F238E27FC236}">
                <a16:creationId xmlns:a16="http://schemas.microsoft.com/office/drawing/2014/main" id="{A0D9204B-97A6-4841-9A9B-3C111AF068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715081"/>
              </p:ext>
            </p:extLst>
          </p:nvPr>
        </p:nvGraphicFramePr>
        <p:xfrm>
          <a:off x="9257231" y="6273996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FCFFEA5-BA31-4DC1-ADE6-AEDB9CB75090}"/>
              </a:ext>
            </a:extLst>
          </p:cNvPr>
          <p:cNvCxnSpPr/>
          <p:nvPr/>
        </p:nvCxnSpPr>
        <p:spPr>
          <a:xfrm>
            <a:off x="8346841" y="8032894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FA8A4AB-3D92-42BD-A176-745A1DF66AF7}"/>
              </a:ext>
            </a:extLst>
          </p:cNvPr>
          <p:cNvCxnSpPr/>
          <p:nvPr/>
        </p:nvCxnSpPr>
        <p:spPr>
          <a:xfrm>
            <a:off x="11275569" y="5325550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6BBC0A4-1545-4BD5-911E-F308056DFF0F}"/>
              </a:ext>
            </a:extLst>
          </p:cNvPr>
          <p:cNvCxnSpPr/>
          <p:nvPr/>
        </p:nvCxnSpPr>
        <p:spPr>
          <a:xfrm>
            <a:off x="8375586" y="5289694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Table 7">
            <a:extLst>
              <a:ext uri="{FF2B5EF4-FFF2-40B4-BE49-F238E27FC236}">
                <a16:creationId xmlns:a16="http://schemas.microsoft.com/office/drawing/2014/main" id="{6B77E3B8-5A16-4AEE-8376-DD8686C962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079027"/>
              </p:ext>
            </p:extLst>
          </p:nvPr>
        </p:nvGraphicFramePr>
        <p:xfrm>
          <a:off x="14221606" y="5381455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45" name="Table 7">
            <a:extLst>
              <a:ext uri="{FF2B5EF4-FFF2-40B4-BE49-F238E27FC236}">
                <a16:creationId xmlns:a16="http://schemas.microsoft.com/office/drawing/2014/main" id="{13CCA6FA-5775-403D-AA8C-390B766BA2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423738"/>
              </p:ext>
            </p:extLst>
          </p:nvPr>
        </p:nvGraphicFramePr>
        <p:xfrm>
          <a:off x="14692003" y="585525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46" name="Table 7">
            <a:extLst>
              <a:ext uri="{FF2B5EF4-FFF2-40B4-BE49-F238E27FC236}">
                <a16:creationId xmlns:a16="http://schemas.microsoft.com/office/drawing/2014/main" id="{1834125B-11F4-44CF-BC5F-E3F3D317A8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334532"/>
              </p:ext>
            </p:extLst>
          </p:nvPr>
        </p:nvGraphicFramePr>
        <p:xfrm>
          <a:off x="15131996" y="6365757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08C208F-A015-405B-AF05-0A1C07AE38CE}"/>
              </a:ext>
            </a:extLst>
          </p:cNvPr>
          <p:cNvCxnSpPr/>
          <p:nvPr/>
        </p:nvCxnSpPr>
        <p:spPr>
          <a:xfrm>
            <a:off x="14221606" y="8124655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F8BF0BD-4E9E-4B8A-9B00-70CA80F8CBEB}"/>
              </a:ext>
            </a:extLst>
          </p:cNvPr>
          <p:cNvCxnSpPr/>
          <p:nvPr/>
        </p:nvCxnSpPr>
        <p:spPr>
          <a:xfrm>
            <a:off x="17150334" y="5417311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AD7F899-EF1F-4F53-B84C-64D3BD106AFB}"/>
              </a:ext>
            </a:extLst>
          </p:cNvPr>
          <p:cNvCxnSpPr/>
          <p:nvPr/>
        </p:nvCxnSpPr>
        <p:spPr>
          <a:xfrm>
            <a:off x="14250351" y="5381455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2EDDD90B-B48E-4A36-85C5-7BA8B8D354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079027"/>
              </p:ext>
            </p:extLst>
          </p:nvPr>
        </p:nvGraphicFramePr>
        <p:xfrm>
          <a:off x="20663891" y="5417842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56" name="Table 7">
            <a:extLst>
              <a:ext uri="{FF2B5EF4-FFF2-40B4-BE49-F238E27FC236}">
                <a16:creationId xmlns:a16="http://schemas.microsoft.com/office/drawing/2014/main" id="{6AEC0DE2-EC98-4F3E-9EDA-37DD1F115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423738"/>
              </p:ext>
            </p:extLst>
          </p:nvPr>
        </p:nvGraphicFramePr>
        <p:xfrm>
          <a:off x="21134288" y="5891637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57" name="Table 7">
            <a:extLst>
              <a:ext uri="{FF2B5EF4-FFF2-40B4-BE49-F238E27FC236}">
                <a16:creationId xmlns:a16="http://schemas.microsoft.com/office/drawing/2014/main" id="{4A5DD154-D5FC-4F13-A1C9-91B5C8C544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888540"/>
              </p:ext>
            </p:extLst>
          </p:nvPr>
        </p:nvGraphicFramePr>
        <p:xfrm>
          <a:off x="21574281" y="6402144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F0D9BAB-5039-4C67-97F4-09151ED47209}"/>
              </a:ext>
            </a:extLst>
          </p:cNvPr>
          <p:cNvCxnSpPr/>
          <p:nvPr/>
        </p:nvCxnSpPr>
        <p:spPr>
          <a:xfrm>
            <a:off x="20663891" y="8161042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30C4F1D-1BC1-49BD-9BBF-60677C693C4D}"/>
              </a:ext>
            </a:extLst>
          </p:cNvPr>
          <p:cNvCxnSpPr/>
          <p:nvPr/>
        </p:nvCxnSpPr>
        <p:spPr>
          <a:xfrm>
            <a:off x="23592619" y="5453698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A8E7C10-A1E4-437E-928B-2AAEE5FA4E24}"/>
              </a:ext>
            </a:extLst>
          </p:cNvPr>
          <p:cNvCxnSpPr/>
          <p:nvPr/>
        </p:nvCxnSpPr>
        <p:spPr>
          <a:xfrm>
            <a:off x="20692636" y="5417842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1D834E-BA49-4571-8D2B-9B73871927BB}"/>
                  </a:ext>
                </a:extLst>
              </p:cNvPr>
              <p:cNvSpPr txBox="1"/>
              <p:nvPr/>
            </p:nvSpPr>
            <p:spPr>
              <a:xfrm>
                <a:off x="25779956" y="10148632"/>
                <a:ext cx="7429500" cy="8402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These kernels are learned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: input channels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: output channels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With K bias parameters; one for each output channel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1D834E-BA49-4571-8D2B-9B7387192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9956" y="10148632"/>
                <a:ext cx="7429500" cy="8402300"/>
              </a:xfrm>
              <a:prstGeom prst="rect">
                <a:avLst/>
              </a:prstGeom>
              <a:blipFill>
                <a:blip r:embed="rId5"/>
                <a:stretch>
                  <a:fillRect l="-4020" t="-2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1AC0CAE-D969-4740-B68F-D5BBB64E9C82}"/>
                  </a:ext>
                </a:extLst>
              </p:cNvPr>
              <p:cNvSpPr/>
              <p:nvPr/>
            </p:nvSpPr>
            <p:spPr>
              <a:xfrm>
                <a:off x="4473690" y="8987789"/>
                <a:ext cx="124675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1AC0CAE-D969-4740-B68F-D5BBB64E9C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690" y="8987789"/>
                <a:ext cx="1246752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86546334-B7A6-41AF-BB13-0BE69AAF5A48}"/>
                  </a:ext>
                </a:extLst>
              </p:cNvPr>
              <p:cNvSpPr/>
              <p:nvPr/>
            </p:nvSpPr>
            <p:spPr>
              <a:xfrm>
                <a:off x="9985895" y="8987789"/>
                <a:ext cx="126278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86546334-B7A6-41AF-BB13-0BE69AAF5A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5895" y="8987789"/>
                <a:ext cx="1262782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3A0881A-10A7-4EB3-9EB6-27F49C0171C7}"/>
                  </a:ext>
                </a:extLst>
              </p:cNvPr>
              <p:cNvSpPr/>
              <p:nvPr/>
            </p:nvSpPr>
            <p:spPr>
              <a:xfrm>
                <a:off x="15988187" y="8987789"/>
                <a:ext cx="126278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3A0881A-10A7-4EB3-9EB6-27F49C0171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8187" y="8987789"/>
                <a:ext cx="1262782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D17DF63-3C20-42C0-A574-020634D76379}"/>
                  </a:ext>
                </a:extLst>
              </p:cNvPr>
              <p:cNvSpPr/>
              <p:nvPr/>
            </p:nvSpPr>
            <p:spPr>
              <a:xfrm>
                <a:off x="22415269" y="8987789"/>
                <a:ext cx="124675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D17DF63-3C20-42C0-A574-020634D763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5269" y="8987789"/>
                <a:ext cx="1246752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5" name="Table 7">
            <a:extLst>
              <a:ext uri="{FF2B5EF4-FFF2-40B4-BE49-F238E27FC236}">
                <a16:creationId xmlns:a16="http://schemas.microsoft.com/office/drawing/2014/main" id="{D03F12F2-A3D4-48EC-8F05-D7AC32EACE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975973"/>
              </p:ext>
            </p:extLst>
          </p:nvPr>
        </p:nvGraphicFramePr>
        <p:xfrm>
          <a:off x="17782300" y="11146841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graphicFrame>
        <p:nvGraphicFramePr>
          <p:cNvPr id="64" name="Table 7">
            <a:extLst>
              <a:ext uri="{FF2B5EF4-FFF2-40B4-BE49-F238E27FC236}">
                <a16:creationId xmlns:a16="http://schemas.microsoft.com/office/drawing/2014/main" id="{A16BE8BF-A1DD-4352-A1A2-CAE92F0996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824661"/>
              </p:ext>
            </p:extLst>
          </p:nvPr>
        </p:nvGraphicFramePr>
        <p:xfrm>
          <a:off x="18264218" y="1162063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77C0D59A-2D3D-4FFA-ADB8-BE122D0B5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816516"/>
              </p:ext>
            </p:extLst>
          </p:nvPr>
        </p:nvGraphicFramePr>
        <p:xfrm>
          <a:off x="18746136" y="12131143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E047331-448D-46D9-893D-E9A2E33E250F}"/>
              </a:ext>
            </a:extLst>
          </p:cNvPr>
          <p:cNvCxnSpPr>
            <a:cxnSpLocks/>
          </p:cNvCxnSpPr>
          <p:nvPr/>
        </p:nvCxnSpPr>
        <p:spPr>
          <a:xfrm>
            <a:off x="15506572" y="12529026"/>
            <a:ext cx="3239564" cy="439299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EDB8CD28-DFDF-4FDF-938E-D117320D75E6}"/>
              </a:ext>
            </a:extLst>
          </p:cNvPr>
          <p:cNvSpPr/>
          <p:nvPr/>
        </p:nvSpPr>
        <p:spPr bwMode="auto">
          <a:xfrm>
            <a:off x="13683096" y="13894070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9A50DA0-8AE7-43D2-9D48-0F0A5BEB8413}"/>
                  </a:ext>
                </a:extLst>
              </p:cNvPr>
              <p:cNvSpPr txBox="1"/>
              <p:nvPr/>
            </p:nvSpPr>
            <p:spPr>
              <a:xfrm>
                <a:off x="13982160" y="14404577"/>
                <a:ext cx="1057259" cy="614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9A50DA0-8AE7-43D2-9D48-0F0A5BEB8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2160" y="14404577"/>
                <a:ext cx="1057259" cy="61427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F5FE871-CEFF-4DCF-A979-17791469ACB6}"/>
              </a:ext>
            </a:extLst>
          </p:cNvPr>
          <p:cNvCxnSpPr>
            <a:cxnSpLocks/>
          </p:cNvCxnSpPr>
          <p:nvPr/>
        </p:nvCxnSpPr>
        <p:spPr>
          <a:xfrm flipV="1">
            <a:off x="15484173" y="13876715"/>
            <a:ext cx="2780045" cy="801127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>
            <a:off x="4470272" y="12642340"/>
            <a:ext cx="9108223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5E73D25-F6F6-47FE-BA3D-FE9F4E6AB6A2}"/>
              </a:ext>
            </a:extLst>
          </p:cNvPr>
          <p:cNvCxnSpPr>
            <a:cxnSpLocks/>
            <a:endCxn id="67" idx="2"/>
          </p:cNvCxnSpPr>
          <p:nvPr/>
        </p:nvCxnSpPr>
        <p:spPr>
          <a:xfrm>
            <a:off x="4473690" y="12642340"/>
            <a:ext cx="9209406" cy="2059049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9B5A7224-C61E-47EC-9F78-2C90C512BB19}"/>
              </a:ext>
            </a:extLst>
          </p:cNvPr>
          <p:cNvSpPr/>
          <p:nvPr/>
        </p:nvSpPr>
        <p:spPr bwMode="auto">
          <a:xfrm>
            <a:off x="13651761" y="15825922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88CDAA4-2CB9-4316-A48C-B60BE9A0A14B}"/>
                  </a:ext>
                </a:extLst>
              </p:cNvPr>
              <p:cNvSpPr txBox="1"/>
              <p:nvPr/>
            </p:nvSpPr>
            <p:spPr>
              <a:xfrm>
                <a:off x="13950825" y="16336429"/>
                <a:ext cx="1057259" cy="616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88CDAA4-2CB9-4316-A48C-B60BE9A0A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0825" y="16336429"/>
                <a:ext cx="1057259" cy="6166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Oval 77">
            <a:extLst>
              <a:ext uri="{FF2B5EF4-FFF2-40B4-BE49-F238E27FC236}">
                <a16:creationId xmlns:a16="http://schemas.microsoft.com/office/drawing/2014/main" id="{7F46704E-8F78-46EB-9D8E-B83429A163D4}"/>
              </a:ext>
            </a:extLst>
          </p:cNvPr>
          <p:cNvSpPr/>
          <p:nvPr/>
        </p:nvSpPr>
        <p:spPr bwMode="auto">
          <a:xfrm>
            <a:off x="13605843" y="17878200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35D86E9-A108-4382-A632-69CE55DC3DA2}"/>
                  </a:ext>
                </a:extLst>
              </p:cNvPr>
              <p:cNvSpPr txBox="1"/>
              <p:nvPr/>
            </p:nvSpPr>
            <p:spPr>
              <a:xfrm>
                <a:off x="13904907" y="18388707"/>
                <a:ext cx="1057259" cy="612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35D86E9-A108-4382-A632-69CE55DC3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4907" y="18388707"/>
                <a:ext cx="1057259" cy="6129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DB7A91D-2CA7-4989-8B24-FC14C976FD3F}"/>
              </a:ext>
            </a:extLst>
          </p:cNvPr>
          <p:cNvCxnSpPr>
            <a:cxnSpLocks/>
            <a:endCxn id="76" idx="2"/>
          </p:cNvCxnSpPr>
          <p:nvPr/>
        </p:nvCxnSpPr>
        <p:spPr>
          <a:xfrm>
            <a:off x="4478587" y="12592512"/>
            <a:ext cx="9173174" cy="4040729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A38ECD9-66A6-45F1-8D07-D834C2670082}"/>
              </a:ext>
            </a:extLst>
          </p:cNvPr>
          <p:cNvCxnSpPr>
            <a:cxnSpLocks/>
            <a:stCxn id="76" idx="6"/>
          </p:cNvCxnSpPr>
          <p:nvPr/>
        </p:nvCxnSpPr>
        <p:spPr>
          <a:xfrm flipV="1">
            <a:off x="15233744" y="14842479"/>
            <a:ext cx="2548556" cy="1790762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A68D7AA-E0C2-43B3-A583-35B947FE30BD}"/>
              </a:ext>
            </a:extLst>
          </p:cNvPr>
          <p:cNvCxnSpPr>
            <a:cxnSpLocks/>
            <a:stCxn id="78" idx="6"/>
          </p:cNvCxnSpPr>
          <p:nvPr/>
        </p:nvCxnSpPr>
        <p:spPr>
          <a:xfrm flipV="1">
            <a:off x="15187826" y="15946349"/>
            <a:ext cx="2126620" cy="273917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A3B4A49-8BC4-4DB8-A5B4-5A395D1BC04E}"/>
              </a:ext>
            </a:extLst>
          </p:cNvPr>
          <p:cNvCxnSpPr>
            <a:cxnSpLocks/>
            <a:endCxn id="78" idx="2"/>
          </p:cNvCxnSpPr>
          <p:nvPr/>
        </p:nvCxnSpPr>
        <p:spPr>
          <a:xfrm>
            <a:off x="4526869" y="12666980"/>
            <a:ext cx="9078974" cy="6018539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1AB4818-40FA-497D-BDC3-14D5023801D1}"/>
                  </a:ext>
                </a:extLst>
              </p:cNvPr>
              <p:cNvSpPr txBox="1"/>
              <p:nvPr/>
            </p:nvSpPr>
            <p:spPr>
              <a:xfrm>
                <a:off x="11857602" y="13553998"/>
                <a:ext cx="1655903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27x1</a:t>
                </a:r>
                <a:endParaRPr lang="en-US" dirty="0"/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1AB4818-40FA-497D-BDC3-14D502380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7602" y="13553998"/>
                <a:ext cx="1655903" cy="811889"/>
              </a:xfrm>
              <a:prstGeom prst="rect">
                <a:avLst/>
              </a:prstGeom>
              <a:blipFill>
                <a:blip r:embed="rId13"/>
                <a:stretch>
                  <a:fillRect r="-15809" b="-26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39849F3-094C-42D7-8B79-D1351DF024AE}"/>
                  </a:ext>
                </a:extLst>
              </p:cNvPr>
              <p:cNvSpPr txBox="1"/>
              <p:nvPr/>
            </p:nvSpPr>
            <p:spPr>
              <a:xfrm>
                <a:off x="11872833" y="15185765"/>
                <a:ext cx="1655903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27x1</a:t>
                </a:r>
                <a:endParaRPr lang="en-US" dirty="0"/>
              </a:p>
            </p:txBody>
          </p:sp>
        </mc:Choice>
        <mc:Fallback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39849F3-094C-42D7-8B79-D1351DF02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2833" y="15185765"/>
                <a:ext cx="1655903" cy="811889"/>
              </a:xfrm>
              <a:prstGeom prst="rect">
                <a:avLst/>
              </a:prstGeom>
              <a:blipFill>
                <a:blip r:embed="rId14"/>
                <a:stretch>
                  <a:fillRect r="-15867" b="-27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D5166F4-E83C-4A56-A8F6-750A659F91F0}"/>
                  </a:ext>
                </a:extLst>
              </p:cNvPr>
              <p:cNvSpPr txBox="1"/>
              <p:nvPr/>
            </p:nvSpPr>
            <p:spPr>
              <a:xfrm>
                <a:off x="11797871" y="16733009"/>
                <a:ext cx="1655903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27x1</a:t>
                </a:r>
                <a:endParaRPr lang="en-US" dirty="0"/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D5166F4-E83C-4A56-A8F6-750A659F9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7871" y="16733009"/>
                <a:ext cx="1655903" cy="811889"/>
              </a:xfrm>
              <a:prstGeom prst="rect">
                <a:avLst/>
              </a:prstGeom>
              <a:blipFill>
                <a:blip r:embed="rId15"/>
                <a:stretch>
                  <a:fillRect r="-15809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113AF16-C441-431C-AE57-60AB65D9B177}"/>
                  </a:ext>
                </a:extLst>
              </p:cNvPr>
              <p:cNvSpPr/>
              <p:nvPr/>
            </p:nvSpPr>
            <p:spPr>
              <a:xfrm>
                <a:off x="18091129" y="17981989"/>
                <a:ext cx="10271658" cy="18199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How many parameters?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113AF16-C441-431C-AE57-60AB65D9B1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1129" y="17981989"/>
                <a:ext cx="10271658" cy="1819985"/>
              </a:xfrm>
              <a:prstGeom prst="rect">
                <a:avLst/>
              </a:prstGeom>
              <a:blipFill>
                <a:blip r:embed="rId16"/>
                <a:stretch>
                  <a:fillRect l="-3205" t="-9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8FFF1641-C47C-459F-BEFF-D0CA6E5A478E}"/>
              </a:ext>
            </a:extLst>
          </p:cNvPr>
          <p:cNvSpPr txBox="1"/>
          <p:nvPr/>
        </p:nvSpPr>
        <p:spPr>
          <a:xfrm>
            <a:off x="19464956" y="14380814"/>
            <a:ext cx="461313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Feature maps</a:t>
            </a:r>
          </a:p>
        </p:txBody>
      </p:sp>
    </p:spTree>
    <p:extLst>
      <p:ext uri="{BB962C8B-B14F-4D97-AF65-F5344CB8AC3E}">
        <p14:creationId xmlns:p14="http://schemas.microsoft.com/office/powerpoint/2010/main" val="104549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/>
      <p:bldP spid="6" grpId="0"/>
      <p:bldP spid="67" grpId="0" animBg="1"/>
      <p:bldP spid="68" grpId="0"/>
      <p:bldP spid="76" grpId="0" animBg="1"/>
      <p:bldP spid="77" grpId="0"/>
      <p:bldP spid="78" grpId="0" animBg="1"/>
      <p:bldP spid="79" grpId="0"/>
      <p:bldP spid="94" grpId="0"/>
      <p:bldP spid="95" grpId="0"/>
      <p:bldP spid="96" grpId="0"/>
      <p:bldP spid="98" grpId="0"/>
      <p:bldP spid="9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Multiple CONV layers can be stacked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Nonlinearity (e.g. </a:t>
            </a:r>
            <a:r>
              <a:rPr lang="en-US" dirty="0" err="1"/>
              <a:t>ReLU</a:t>
            </a:r>
            <a:r>
              <a:rPr lang="en-US" dirty="0"/>
              <a:t>) is applied to every element on feature maps</a:t>
            </a:r>
          </a:p>
        </p:txBody>
      </p:sp>
      <p:pic>
        <p:nvPicPr>
          <p:cNvPr id="72" name="Picture 2" descr="The Shots Your Cat Needs">
            <a:extLst>
              <a:ext uri="{FF2B5EF4-FFF2-40B4-BE49-F238E27FC236}">
                <a16:creationId xmlns:a16="http://schemas.microsoft.com/office/drawing/2014/main" id="{336C694F-3DA3-4E0B-BA7D-F92C4AA7D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682" y="5709042"/>
            <a:ext cx="3807518" cy="253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4AEEDE5-40BA-4A51-A836-57A16B94DF08}"/>
              </a:ext>
            </a:extLst>
          </p:cNvPr>
          <p:cNvCxnSpPr>
            <a:cxnSpLocks/>
          </p:cNvCxnSpPr>
          <p:nvPr/>
        </p:nvCxnSpPr>
        <p:spPr>
          <a:xfrm>
            <a:off x="6808445" y="8363342"/>
            <a:ext cx="0" cy="1094053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6CA14CC-8AD4-4D82-9802-2AADD932FEDD}"/>
              </a:ext>
            </a:extLst>
          </p:cNvPr>
          <p:cNvSpPr/>
          <p:nvPr/>
        </p:nvSpPr>
        <p:spPr bwMode="auto">
          <a:xfrm>
            <a:off x="4395446" y="9538809"/>
            <a:ext cx="4825998" cy="127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CONV</a:t>
            </a:r>
          </a:p>
          <a:p>
            <a:pPr algn="ctr"/>
            <a:r>
              <a:rPr lang="en-US" sz="2800" dirty="0">
                <a:latin typeface="Arial"/>
              </a:rPr>
              <a:t>7x7, p=3, s=2, K=16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D210D19-F7ED-4E82-B93F-0F102ACDACC8}"/>
              </a:ext>
            </a:extLst>
          </p:cNvPr>
          <p:cNvSpPr/>
          <p:nvPr/>
        </p:nvSpPr>
        <p:spPr bwMode="auto">
          <a:xfrm>
            <a:off x="4395446" y="10890223"/>
            <a:ext cx="4825998" cy="660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14A8A15-0547-4D32-A542-DE42DF120987}"/>
              </a:ext>
            </a:extLst>
          </p:cNvPr>
          <p:cNvCxnSpPr>
            <a:cxnSpLocks/>
          </p:cNvCxnSpPr>
          <p:nvPr/>
        </p:nvCxnSpPr>
        <p:spPr>
          <a:xfrm>
            <a:off x="6808445" y="11678042"/>
            <a:ext cx="0" cy="1094053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3A02D0A8-FE76-4835-A44E-92514145F499}"/>
              </a:ext>
            </a:extLst>
          </p:cNvPr>
          <p:cNvSpPr/>
          <p:nvPr/>
        </p:nvSpPr>
        <p:spPr bwMode="auto">
          <a:xfrm>
            <a:off x="4395446" y="12918420"/>
            <a:ext cx="4825998" cy="127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CONV</a:t>
            </a:r>
          </a:p>
          <a:p>
            <a:pPr algn="ctr"/>
            <a:r>
              <a:rPr lang="en-US" sz="2800" dirty="0"/>
              <a:t>5x5, p=2, s=2 , K=32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691D0A1-D68E-45E5-9ACB-8D32F89B3A3B}"/>
              </a:ext>
            </a:extLst>
          </p:cNvPr>
          <p:cNvSpPr/>
          <p:nvPr/>
        </p:nvSpPr>
        <p:spPr bwMode="auto">
          <a:xfrm>
            <a:off x="4395446" y="14269834"/>
            <a:ext cx="4825998" cy="660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317325A-2DD8-4BBC-9681-534A1482ED07}"/>
              </a:ext>
            </a:extLst>
          </p:cNvPr>
          <p:cNvCxnSpPr>
            <a:cxnSpLocks/>
          </p:cNvCxnSpPr>
          <p:nvPr/>
        </p:nvCxnSpPr>
        <p:spPr>
          <a:xfrm>
            <a:off x="6808445" y="15030842"/>
            <a:ext cx="0" cy="1094053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D816CB0E-95D5-4A1C-94DE-D814859BD03B}"/>
              </a:ext>
            </a:extLst>
          </p:cNvPr>
          <p:cNvSpPr/>
          <p:nvPr/>
        </p:nvSpPr>
        <p:spPr bwMode="auto">
          <a:xfrm>
            <a:off x="4395446" y="16271220"/>
            <a:ext cx="4825998" cy="127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CONV</a:t>
            </a:r>
          </a:p>
          <a:p>
            <a:pPr algn="ctr"/>
            <a:r>
              <a:rPr lang="en-US" sz="2800" dirty="0"/>
              <a:t>3x3, p=1, s=2 , K=64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598E6CA-4F94-4D5B-828E-71557FF7C089}"/>
              </a:ext>
            </a:extLst>
          </p:cNvPr>
          <p:cNvSpPr/>
          <p:nvPr/>
        </p:nvSpPr>
        <p:spPr bwMode="auto">
          <a:xfrm>
            <a:off x="4395446" y="17622634"/>
            <a:ext cx="4825998" cy="660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DFEEEDB7-A3E7-481D-81EB-B4CD5530B3D6}"/>
              </a:ext>
            </a:extLst>
          </p:cNvPr>
          <p:cNvCxnSpPr>
            <a:cxnSpLocks/>
          </p:cNvCxnSpPr>
          <p:nvPr/>
        </p:nvCxnSpPr>
        <p:spPr>
          <a:xfrm>
            <a:off x="9335745" y="17951842"/>
            <a:ext cx="130810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4DB99475-97EC-403D-833F-092696CDC2B5}"/>
              </a:ext>
            </a:extLst>
          </p:cNvPr>
          <p:cNvSpPr/>
          <p:nvPr/>
        </p:nvSpPr>
        <p:spPr bwMode="auto">
          <a:xfrm>
            <a:off x="10718800" y="17618412"/>
            <a:ext cx="4825998" cy="660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Flatten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133B5BD-29C6-406B-849B-1674C509BB55}"/>
              </a:ext>
            </a:extLst>
          </p:cNvPr>
          <p:cNvCxnSpPr>
            <a:cxnSpLocks/>
          </p:cNvCxnSpPr>
          <p:nvPr/>
        </p:nvCxnSpPr>
        <p:spPr>
          <a:xfrm flipV="1">
            <a:off x="13719039" y="16388087"/>
            <a:ext cx="1280906" cy="1153134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67BE2752-56AE-4880-9E91-D85BE3DEDC69}"/>
              </a:ext>
            </a:extLst>
          </p:cNvPr>
          <p:cNvSpPr/>
          <p:nvPr/>
        </p:nvSpPr>
        <p:spPr bwMode="auto">
          <a:xfrm>
            <a:off x="12703040" y="15592193"/>
            <a:ext cx="4825998" cy="660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FC, D=256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06C06B1-7867-46C4-8440-22A3381B6F3B}"/>
              </a:ext>
            </a:extLst>
          </p:cNvPr>
          <p:cNvSpPr/>
          <p:nvPr/>
        </p:nvSpPr>
        <p:spPr bwMode="auto">
          <a:xfrm>
            <a:off x="13818845" y="12725353"/>
            <a:ext cx="4825998" cy="660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FC, D=1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B1D4A77-6618-4DFC-8257-C72C666CC3FD}"/>
              </a:ext>
            </a:extLst>
          </p:cNvPr>
          <p:cNvSpPr/>
          <p:nvPr/>
        </p:nvSpPr>
        <p:spPr bwMode="auto">
          <a:xfrm>
            <a:off x="12703040" y="14898841"/>
            <a:ext cx="4825998" cy="660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BAEF840F-A627-447A-99CD-16DBC29B3F5F}"/>
              </a:ext>
            </a:extLst>
          </p:cNvPr>
          <p:cNvCxnSpPr>
            <a:cxnSpLocks/>
          </p:cNvCxnSpPr>
          <p:nvPr/>
        </p:nvCxnSpPr>
        <p:spPr>
          <a:xfrm flipV="1">
            <a:off x="15168633" y="13385753"/>
            <a:ext cx="1095787" cy="1457237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235715BB-5DB7-4DF9-B07B-8B084A919824}"/>
              </a:ext>
            </a:extLst>
          </p:cNvPr>
          <p:cNvCxnSpPr>
            <a:cxnSpLocks/>
          </p:cNvCxnSpPr>
          <p:nvPr/>
        </p:nvCxnSpPr>
        <p:spPr>
          <a:xfrm flipV="1">
            <a:off x="16264420" y="11654331"/>
            <a:ext cx="0" cy="90335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72CC320-BF6A-4340-BE0B-B844F1484AAD}"/>
              </a:ext>
            </a:extLst>
          </p:cNvPr>
          <p:cNvSpPr txBox="1"/>
          <p:nvPr/>
        </p:nvSpPr>
        <p:spPr>
          <a:xfrm>
            <a:off x="15466803" y="10559645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86D0FD6-6F7A-491C-9B49-103176DA6EDD}"/>
              </a:ext>
            </a:extLst>
          </p:cNvPr>
          <p:cNvSpPr txBox="1"/>
          <p:nvPr/>
        </p:nvSpPr>
        <p:spPr>
          <a:xfrm>
            <a:off x="8980145" y="7028187"/>
            <a:ext cx="391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3x640x480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17DFD7A-AD05-4C3A-937B-BBC3BD20E58C}"/>
              </a:ext>
            </a:extLst>
          </p:cNvPr>
          <p:cNvSpPr txBox="1"/>
          <p:nvPr/>
        </p:nvSpPr>
        <p:spPr>
          <a:xfrm>
            <a:off x="9294334" y="9725680"/>
            <a:ext cx="4381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16x320x240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56390BB-74BD-4D64-99BD-5EE97E776EBB}"/>
              </a:ext>
            </a:extLst>
          </p:cNvPr>
          <p:cNvSpPr txBox="1"/>
          <p:nvPr/>
        </p:nvSpPr>
        <p:spPr>
          <a:xfrm>
            <a:off x="9294334" y="10704861"/>
            <a:ext cx="423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16x320x240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0209D73-88D1-4A04-BC4B-4B76A85D7753}"/>
                  </a:ext>
                </a:extLst>
              </p:cNvPr>
              <p:cNvSpPr/>
              <p:nvPr/>
            </p:nvSpPr>
            <p:spPr>
              <a:xfrm>
                <a:off x="14618283" y="5388990"/>
                <a:ext cx="8921993" cy="37901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⌋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640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+2×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</m:t>
                                  </m:r>
                                </m:num>
                                <m:den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=320</m:t>
                      </m:r>
                    </m:oMath>
                  </m:oMathPara>
                </a14:m>
                <a:endParaRPr lang="en-US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⌋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480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+2×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</m:t>
                                  </m:r>
                                </m:num>
                                <m:den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240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0209D73-88D1-4A04-BC4B-4B76A85D7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8283" y="5388990"/>
                <a:ext cx="8921993" cy="37901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145F95D6-23ED-4503-A975-637ACA25903C}"/>
              </a:ext>
            </a:extLst>
          </p:cNvPr>
          <p:cNvSpPr/>
          <p:nvPr/>
        </p:nvSpPr>
        <p:spPr bwMode="auto">
          <a:xfrm>
            <a:off x="7702140" y="8383746"/>
            <a:ext cx="2749960" cy="133299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Kernel: 7x7x3x16,</a:t>
            </a:r>
          </a:p>
          <a:p>
            <a:pPr algn="ctr"/>
            <a:r>
              <a:rPr lang="en-US" sz="2400" dirty="0">
                <a:latin typeface="Arial"/>
              </a:rPr>
              <a:t>16 biases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CDEB759A-FFD3-4846-A542-51FFCBCC3D60}"/>
              </a:ext>
            </a:extLst>
          </p:cNvPr>
          <p:cNvSpPr/>
          <p:nvPr/>
        </p:nvSpPr>
        <p:spPr bwMode="auto">
          <a:xfrm>
            <a:off x="7873317" y="12176606"/>
            <a:ext cx="2749960" cy="133299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Kernel: 5x5x16x32,</a:t>
            </a:r>
          </a:p>
          <a:p>
            <a:pPr algn="ctr"/>
            <a:r>
              <a:rPr lang="en-US" sz="2400" dirty="0">
                <a:latin typeface="Arial"/>
              </a:rPr>
              <a:t>32 biases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ADF9313-068F-49ED-AC6F-A3378439839A}"/>
              </a:ext>
            </a:extLst>
          </p:cNvPr>
          <p:cNvSpPr txBox="1"/>
          <p:nvPr/>
        </p:nvSpPr>
        <p:spPr>
          <a:xfrm>
            <a:off x="9221444" y="13346504"/>
            <a:ext cx="423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32x160x120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BEF2248-1310-4837-83FB-7FCF17CA4CE3}"/>
              </a:ext>
            </a:extLst>
          </p:cNvPr>
          <p:cNvSpPr txBox="1"/>
          <p:nvPr/>
        </p:nvSpPr>
        <p:spPr>
          <a:xfrm>
            <a:off x="9189346" y="14166491"/>
            <a:ext cx="423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32x160x120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16E8738-AC08-4444-BD84-AB012B993AA6}"/>
              </a:ext>
            </a:extLst>
          </p:cNvPr>
          <p:cNvSpPr txBox="1"/>
          <p:nvPr/>
        </p:nvSpPr>
        <p:spPr>
          <a:xfrm>
            <a:off x="9248297" y="16444555"/>
            <a:ext cx="423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64x80x60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14801B0-27BB-40CA-9B13-5D100312E630}"/>
              </a:ext>
            </a:extLst>
          </p:cNvPr>
          <p:cNvSpPr/>
          <p:nvPr/>
        </p:nvSpPr>
        <p:spPr bwMode="auto">
          <a:xfrm>
            <a:off x="7873317" y="15281783"/>
            <a:ext cx="2749960" cy="133299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Kernel: 3x3x32x64,</a:t>
            </a:r>
          </a:p>
          <a:p>
            <a:pPr algn="ctr"/>
            <a:r>
              <a:rPr lang="en-US" sz="2400" dirty="0">
                <a:latin typeface="Arial"/>
              </a:rPr>
              <a:t>64 biases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6752798-1328-411F-A120-DD7808801C85}"/>
              </a:ext>
            </a:extLst>
          </p:cNvPr>
          <p:cNvSpPr txBox="1"/>
          <p:nvPr/>
        </p:nvSpPr>
        <p:spPr>
          <a:xfrm>
            <a:off x="7070101" y="18401104"/>
            <a:ext cx="423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64x80x60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BFE8980-F53F-4BF1-8989-A4A15E0FD91B}"/>
              </a:ext>
            </a:extLst>
          </p:cNvPr>
          <p:cNvSpPr txBox="1"/>
          <p:nvPr/>
        </p:nvSpPr>
        <p:spPr>
          <a:xfrm>
            <a:off x="14840790" y="16584294"/>
            <a:ext cx="423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307200x1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E844EC8-1E50-4C29-B89E-B6D987FE9E10}"/>
              </a:ext>
            </a:extLst>
          </p:cNvPr>
          <p:cNvSpPr txBox="1"/>
          <p:nvPr/>
        </p:nvSpPr>
        <p:spPr>
          <a:xfrm>
            <a:off x="16328817" y="13717454"/>
            <a:ext cx="423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256x1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842315EB-34AA-41D5-A4DA-99626D1B0991}"/>
              </a:ext>
            </a:extLst>
          </p:cNvPr>
          <p:cNvSpPr/>
          <p:nvPr/>
        </p:nvSpPr>
        <p:spPr bwMode="auto">
          <a:xfrm>
            <a:off x="17269863" y="15229041"/>
            <a:ext cx="2749960" cy="133299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W: 256x307200, </a:t>
            </a:r>
          </a:p>
          <a:p>
            <a:pPr algn="ctr"/>
            <a:r>
              <a:rPr lang="en-US" sz="2400" dirty="0">
                <a:latin typeface="Arial"/>
              </a:rPr>
              <a:t>256 biases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D1862642-FF6D-463B-8BAE-809C8AF1FDDE}"/>
              </a:ext>
            </a:extLst>
          </p:cNvPr>
          <p:cNvSpPr/>
          <p:nvPr/>
        </p:nvSpPr>
        <p:spPr bwMode="auto">
          <a:xfrm>
            <a:off x="18287111" y="12286357"/>
            <a:ext cx="2749960" cy="133299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W: 1x256, </a:t>
            </a:r>
          </a:p>
          <a:p>
            <a:pPr algn="ctr"/>
            <a:r>
              <a:rPr lang="en-US" sz="2400" dirty="0">
                <a:latin typeface="Arial"/>
              </a:rPr>
              <a:t>1 biases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D55CB93-EE7C-41DC-9CB0-FD3150A1F482}"/>
              </a:ext>
            </a:extLst>
          </p:cNvPr>
          <p:cNvSpPr txBox="1"/>
          <p:nvPr/>
        </p:nvSpPr>
        <p:spPr>
          <a:xfrm>
            <a:off x="22694900" y="9725680"/>
            <a:ext cx="1008379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number of parameters:</a:t>
            </a:r>
          </a:p>
          <a:p>
            <a:endParaRPr lang="en-US" dirty="0"/>
          </a:p>
          <a:p>
            <a:r>
              <a:rPr lang="en-US" dirty="0"/>
              <a:t>7x7x3x16+16+5x5x16x32+32+3x3x32x64+64+256x307200+256+1x256+1 = 78,677409, ~78million</a:t>
            </a:r>
          </a:p>
          <a:p>
            <a:endParaRPr lang="en-US" dirty="0"/>
          </a:p>
          <a:p>
            <a:r>
              <a:rPr lang="en-US" dirty="0"/>
              <a:t>One FC layer claims 99.96%</a:t>
            </a:r>
          </a:p>
        </p:txBody>
      </p:sp>
    </p:spTree>
    <p:extLst>
      <p:ext uri="{BB962C8B-B14F-4D97-AF65-F5344CB8AC3E}">
        <p14:creationId xmlns:p14="http://schemas.microsoft.com/office/powerpoint/2010/main" val="238157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6" grpId="0"/>
      <p:bldP spid="50" grpId="0"/>
      <p:bldP spid="51" grpId="0" animBg="1"/>
      <p:bldP spid="107" grpId="0" animBg="1"/>
      <p:bldP spid="108" grpId="0"/>
      <p:bldP spid="109" grpId="0"/>
      <p:bldP spid="110" grpId="0"/>
      <p:bldP spid="111" grpId="0" animBg="1"/>
      <p:bldP spid="112" grpId="0"/>
      <p:bldP spid="113" grpId="0"/>
      <p:bldP spid="114" grpId="0"/>
      <p:bldP spid="115" grpId="0" animBg="1"/>
      <p:bldP spid="116" grpId="0" animBg="1"/>
      <p:bldP spid="5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Table 7">
            <a:extLst>
              <a:ext uri="{FF2B5EF4-FFF2-40B4-BE49-F238E27FC236}">
                <a16:creationId xmlns:a16="http://schemas.microsoft.com/office/drawing/2014/main" id="{361310C0-3E29-4BD8-84DB-4FDC79CD9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414764"/>
              </p:ext>
            </p:extLst>
          </p:nvPr>
        </p:nvGraphicFramePr>
        <p:xfrm>
          <a:off x="2121763" y="9285789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6" name="Table 7">
            <a:extLst>
              <a:ext uri="{FF2B5EF4-FFF2-40B4-BE49-F238E27FC236}">
                <a16:creationId xmlns:a16="http://schemas.microsoft.com/office/drawing/2014/main" id="{14283DB8-4E6A-45FA-B58F-A5D1C3A7D2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805036"/>
              </p:ext>
            </p:extLst>
          </p:nvPr>
        </p:nvGraphicFramePr>
        <p:xfrm>
          <a:off x="2595167" y="9835086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Receptive field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Every CONV filter looks at a small neighborhood</a:t>
            </a:r>
          </a:p>
          <a:p>
            <a:r>
              <a:rPr lang="en-US" dirty="0"/>
              <a:t>May need to look at more global structure in the image?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Receptive field : the region in the image to impact a feature after some CONV layers</a:t>
            </a:r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615707"/>
              </p:ext>
            </p:extLst>
          </p:nvPr>
        </p:nvGraphicFramePr>
        <p:xfrm>
          <a:off x="3028618" y="10254186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77C0D59A-2D3D-4FFA-ADB8-BE122D0B5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541612"/>
              </p:ext>
            </p:extLst>
          </p:nvPr>
        </p:nvGraphicFramePr>
        <p:xfrm>
          <a:off x="14415436" y="11114589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graphicFrame>
        <p:nvGraphicFramePr>
          <p:cNvPr id="72" name="Table 7">
            <a:extLst>
              <a:ext uri="{FF2B5EF4-FFF2-40B4-BE49-F238E27FC236}">
                <a16:creationId xmlns:a16="http://schemas.microsoft.com/office/drawing/2014/main" id="{3B738CE3-5604-481B-9CC7-2727B79337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125660"/>
              </p:ext>
            </p:extLst>
          </p:nvPr>
        </p:nvGraphicFramePr>
        <p:xfrm>
          <a:off x="24194436" y="12172788"/>
          <a:ext cx="38114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668898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16E2ED0-727C-455F-9EF5-989E864E5155}"/>
              </a:ext>
            </a:extLst>
          </p:cNvPr>
          <p:cNvSpPr txBox="1"/>
          <p:nvPr/>
        </p:nvSpPr>
        <p:spPr>
          <a:xfrm>
            <a:off x="5384800" y="8015258"/>
            <a:ext cx="492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8x8x3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1E06001-DF1B-47AA-9DF5-13CB6BA61541}"/>
              </a:ext>
            </a:extLst>
          </p:cNvPr>
          <p:cNvCxnSpPr>
            <a:cxnSpLocks/>
          </p:cNvCxnSpPr>
          <p:nvPr/>
        </p:nvCxnSpPr>
        <p:spPr>
          <a:xfrm>
            <a:off x="11558245" y="14001588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28AA5CC-C27B-4811-B666-B34A4926BA8C}"/>
              </a:ext>
            </a:extLst>
          </p:cNvPr>
          <p:cNvSpPr txBox="1"/>
          <p:nvPr/>
        </p:nvSpPr>
        <p:spPr>
          <a:xfrm>
            <a:off x="11126444" y="8025900"/>
            <a:ext cx="59550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Kernel:</a:t>
            </a:r>
          </a:p>
          <a:p>
            <a:r>
              <a:rPr lang="en-US" dirty="0"/>
              <a:t>3x3x1, p=0, s=1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7E754EE-BA66-4706-A6AF-398CBEF1303B}"/>
              </a:ext>
            </a:extLst>
          </p:cNvPr>
          <p:cNvCxnSpPr>
            <a:cxnSpLocks/>
          </p:cNvCxnSpPr>
          <p:nvPr/>
        </p:nvCxnSpPr>
        <p:spPr>
          <a:xfrm>
            <a:off x="21162172" y="14001588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1A0058CC-462C-4B20-8FC0-12BF2CABCDCA}"/>
              </a:ext>
            </a:extLst>
          </p:cNvPr>
          <p:cNvSpPr txBox="1"/>
          <p:nvPr/>
        </p:nvSpPr>
        <p:spPr>
          <a:xfrm>
            <a:off x="20526238" y="8080760"/>
            <a:ext cx="63206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Kernel:</a:t>
            </a:r>
          </a:p>
          <a:p>
            <a:r>
              <a:rPr lang="en-US" dirty="0"/>
              <a:t>3x3x1, p=0, s=1</a:t>
            </a:r>
          </a:p>
        </p:txBody>
      </p:sp>
      <p:graphicFrame>
        <p:nvGraphicFramePr>
          <p:cNvPr id="82" name="Table 7">
            <a:extLst>
              <a:ext uri="{FF2B5EF4-FFF2-40B4-BE49-F238E27FC236}">
                <a16:creationId xmlns:a16="http://schemas.microsoft.com/office/drawing/2014/main" id="{E4408504-7FBD-4CCE-8413-E232DD836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977773"/>
              </p:ext>
            </p:extLst>
          </p:nvPr>
        </p:nvGraphicFramePr>
        <p:xfrm>
          <a:off x="15392039" y="12028989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87" name="Table 7">
            <a:extLst>
              <a:ext uri="{FF2B5EF4-FFF2-40B4-BE49-F238E27FC236}">
                <a16:creationId xmlns:a16="http://schemas.microsoft.com/office/drawing/2014/main" id="{5D28E0C3-6C9C-40C5-BB8D-E003460CB0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812705"/>
              </p:ext>
            </p:extLst>
          </p:nvPr>
        </p:nvGraphicFramePr>
        <p:xfrm>
          <a:off x="5873013" y="11143559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88" name="Table 7">
            <a:extLst>
              <a:ext uri="{FF2B5EF4-FFF2-40B4-BE49-F238E27FC236}">
                <a16:creationId xmlns:a16="http://schemas.microsoft.com/office/drawing/2014/main" id="{997877CB-8658-4204-90C8-B892639F93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285250"/>
              </p:ext>
            </p:extLst>
          </p:nvPr>
        </p:nvGraphicFramePr>
        <p:xfrm>
          <a:off x="5877172" y="12997390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84" name="Table 7">
            <a:extLst>
              <a:ext uri="{FF2B5EF4-FFF2-40B4-BE49-F238E27FC236}">
                <a16:creationId xmlns:a16="http://schemas.microsoft.com/office/drawing/2014/main" id="{94D3BFC7-6935-4E2D-AFCC-B3C87C9660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114305"/>
              </p:ext>
            </p:extLst>
          </p:nvPr>
        </p:nvGraphicFramePr>
        <p:xfrm>
          <a:off x="4929123" y="12077784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111026"/>
              </p:ext>
            </p:extLst>
          </p:nvPr>
        </p:nvGraphicFramePr>
        <p:xfrm>
          <a:off x="3956704" y="11158182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85" name="Table 7">
            <a:extLst>
              <a:ext uri="{FF2B5EF4-FFF2-40B4-BE49-F238E27FC236}">
                <a16:creationId xmlns:a16="http://schemas.microsoft.com/office/drawing/2014/main" id="{F1D6C81D-F15D-42BB-A78C-0E5496473F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839027"/>
              </p:ext>
            </p:extLst>
          </p:nvPr>
        </p:nvGraphicFramePr>
        <p:xfrm>
          <a:off x="3956705" y="1299738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AE8D954-7BE2-4084-A58E-6987E9330966}"/>
              </a:ext>
            </a:extLst>
          </p:cNvPr>
          <p:cNvSpPr txBox="1"/>
          <p:nvPr/>
        </p:nvSpPr>
        <p:spPr>
          <a:xfrm>
            <a:off x="28917245" y="12293428"/>
            <a:ext cx="68961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With deeper network, the receptive field increases</a:t>
            </a:r>
          </a:p>
        </p:txBody>
      </p:sp>
    </p:spTree>
    <p:extLst>
      <p:ext uri="{BB962C8B-B14F-4D97-AF65-F5344CB8AC3E}">
        <p14:creationId xmlns:p14="http://schemas.microsoft.com/office/powerpoint/2010/main" val="315171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Table 7">
            <a:extLst>
              <a:ext uri="{FF2B5EF4-FFF2-40B4-BE49-F238E27FC236}">
                <a16:creationId xmlns:a16="http://schemas.microsoft.com/office/drawing/2014/main" id="{44634A13-6118-468F-ADFE-E5AA88A43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134507"/>
              </p:ext>
            </p:extLst>
          </p:nvPr>
        </p:nvGraphicFramePr>
        <p:xfrm>
          <a:off x="19741978" y="671194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66" name="Table 7">
            <a:extLst>
              <a:ext uri="{FF2B5EF4-FFF2-40B4-BE49-F238E27FC236}">
                <a16:creationId xmlns:a16="http://schemas.microsoft.com/office/drawing/2014/main" id="{96C55789-00B6-407C-94DF-1FC899399E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673014"/>
              </p:ext>
            </p:extLst>
          </p:nvPr>
        </p:nvGraphicFramePr>
        <p:xfrm>
          <a:off x="25760525" y="4964825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sp>
        <p:nvSpPr>
          <p:cNvPr id="67" name="Parallelogram 66">
            <a:extLst>
              <a:ext uri="{FF2B5EF4-FFF2-40B4-BE49-F238E27FC236}">
                <a16:creationId xmlns:a16="http://schemas.microsoft.com/office/drawing/2014/main" id="{4B264537-C8B5-4AD4-B1D0-E91DB089CA2D}"/>
              </a:ext>
            </a:extLst>
          </p:cNvPr>
          <p:cNvSpPr/>
          <p:nvPr/>
        </p:nvSpPr>
        <p:spPr bwMode="auto">
          <a:xfrm rot="10800000" flipH="1">
            <a:off x="25410223" y="4611112"/>
            <a:ext cx="7989110" cy="336480"/>
          </a:xfrm>
          <a:prstGeom prst="parallelogram">
            <a:avLst>
              <a:gd name="adj" fmla="val 123607"/>
            </a:avLst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8" name="Parallelogram 67">
            <a:extLst>
              <a:ext uri="{FF2B5EF4-FFF2-40B4-BE49-F238E27FC236}">
                <a16:creationId xmlns:a16="http://schemas.microsoft.com/office/drawing/2014/main" id="{CDEBD057-4B19-4890-BA38-88B3583400C7}"/>
              </a:ext>
            </a:extLst>
          </p:cNvPr>
          <p:cNvSpPr/>
          <p:nvPr/>
        </p:nvSpPr>
        <p:spPr bwMode="auto">
          <a:xfrm rot="16200000">
            <a:off x="21772676" y="8243591"/>
            <a:ext cx="7624535" cy="383178"/>
          </a:xfrm>
          <a:prstGeom prst="parallelogram">
            <a:avLst>
              <a:gd name="adj" fmla="val 80933"/>
            </a:avLst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graphicFrame>
        <p:nvGraphicFramePr>
          <p:cNvPr id="65" name="Table 7">
            <a:extLst>
              <a:ext uri="{FF2B5EF4-FFF2-40B4-BE49-F238E27FC236}">
                <a16:creationId xmlns:a16="http://schemas.microsoft.com/office/drawing/2014/main" id="{5F7F4AA8-E5C0-4292-9097-8AA9754424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774687"/>
              </p:ext>
            </p:extLst>
          </p:nvPr>
        </p:nvGraphicFramePr>
        <p:xfrm>
          <a:off x="26718383" y="5859274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1D and 3D convolution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5" y="3790122"/>
            <a:ext cx="15539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Computation is the same as the 2D CONV</a:t>
            </a:r>
          </a:p>
        </p:txBody>
      </p:sp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4276D1BD-1CE9-4D28-A893-05FC97267A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852870"/>
              </p:ext>
            </p:extLst>
          </p:nvPr>
        </p:nvGraphicFramePr>
        <p:xfrm>
          <a:off x="6980208" y="6508751"/>
          <a:ext cx="2928729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</a:tbl>
          </a:graphicData>
        </a:graphic>
      </p:graphicFrame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4DB19468-881C-4055-B7FB-E5A655F1AC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738348"/>
              </p:ext>
            </p:extLst>
          </p:nvPr>
        </p:nvGraphicFramePr>
        <p:xfrm>
          <a:off x="7450605" y="6982546"/>
          <a:ext cx="2928729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</a:tbl>
          </a:graphicData>
        </a:graphic>
      </p:graphicFrame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CD7973C8-295F-4B16-993A-5C47FB45B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188802"/>
              </p:ext>
            </p:extLst>
          </p:nvPr>
        </p:nvGraphicFramePr>
        <p:xfrm>
          <a:off x="5019993" y="9791146"/>
          <a:ext cx="76228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</a:tbl>
          </a:graphicData>
        </a:graphic>
      </p:graphicFrame>
      <p:graphicFrame>
        <p:nvGraphicFramePr>
          <p:cNvPr id="29" name="Table 7">
            <a:extLst>
              <a:ext uri="{FF2B5EF4-FFF2-40B4-BE49-F238E27FC236}">
                <a16:creationId xmlns:a16="http://schemas.microsoft.com/office/drawing/2014/main" id="{2E8049F1-62C9-41AA-A019-844098CEDD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816986"/>
              </p:ext>
            </p:extLst>
          </p:nvPr>
        </p:nvGraphicFramePr>
        <p:xfrm>
          <a:off x="5493397" y="10340443"/>
          <a:ext cx="76228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</a:tbl>
          </a:graphicData>
        </a:graphic>
      </p:graphicFrame>
      <p:graphicFrame>
        <p:nvGraphicFramePr>
          <p:cNvPr id="30" name="Table 7">
            <a:extLst>
              <a:ext uri="{FF2B5EF4-FFF2-40B4-BE49-F238E27FC236}">
                <a16:creationId xmlns:a16="http://schemas.microsoft.com/office/drawing/2014/main" id="{877FE497-7992-41CC-A447-086AB886E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761180"/>
              </p:ext>
            </p:extLst>
          </p:nvPr>
        </p:nvGraphicFramePr>
        <p:xfrm>
          <a:off x="7890598" y="7493053"/>
          <a:ext cx="2928729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</a:tbl>
          </a:graphicData>
        </a:graphic>
      </p:graphicFrame>
      <p:graphicFrame>
        <p:nvGraphicFramePr>
          <p:cNvPr id="32" name="Table 7">
            <a:extLst>
              <a:ext uri="{FF2B5EF4-FFF2-40B4-BE49-F238E27FC236}">
                <a16:creationId xmlns:a16="http://schemas.microsoft.com/office/drawing/2014/main" id="{43DEAABE-468A-4FB1-879C-FB6E9662A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290479"/>
              </p:ext>
            </p:extLst>
          </p:nvPr>
        </p:nvGraphicFramePr>
        <p:xfrm>
          <a:off x="5926848" y="10759543"/>
          <a:ext cx="76228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</a:tbl>
          </a:graphicData>
        </a:graphic>
      </p:graphicFrame>
      <p:graphicFrame>
        <p:nvGraphicFramePr>
          <p:cNvPr id="33" name="Table 7">
            <a:extLst>
              <a:ext uri="{FF2B5EF4-FFF2-40B4-BE49-F238E27FC236}">
                <a16:creationId xmlns:a16="http://schemas.microsoft.com/office/drawing/2014/main" id="{E502CC3B-D65E-4DA4-8883-A7D6F1551A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839409"/>
              </p:ext>
            </p:extLst>
          </p:nvPr>
        </p:nvGraphicFramePr>
        <p:xfrm>
          <a:off x="5926848" y="10797643"/>
          <a:ext cx="2883309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</a:tbl>
          </a:graphicData>
        </a:graphic>
      </p:graphicFrame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0900CBE-7BEE-412A-985E-7E74DBB64AE4}"/>
              </a:ext>
            </a:extLst>
          </p:cNvPr>
          <p:cNvCxnSpPr/>
          <p:nvPr/>
        </p:nvCxnSpPr>
        <p:spPr>
          <a:xfrm>
            <a:off x="5030962" y="9829246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2A2FB49-8E95-446B-9337-BD35D4FE1372}"/>
              </a:ext>
            </a:extLst>
          </p:cNvPr>
          <p:cNvCxnSpPr/>
          <p:nvPr/>
        </p:nvCxnSpPr>
        <p:spPr>
          <a:xfrm>
            <a:off x="4992368" y="10732544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86BB73E-177A-41D1-9941-F0BD8A346E58}"/>
              </a:ext>
            </a:extLst>
          </p:cNvPr>
          <p:cNvCxnSpPr/>
          <p:nvPr/>
        </p:nvCxnSpPr>
        <p:spPr>
          <a:xfrm>
            <a:off x="6949804" y="7412049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7F99DE0-4E6F-477D-B2A7-EE4B36947A27}"/>
              </a:ext>
            </a:extLst>
          </p:cNvPr>
          <p:cNvCxnSpPr/>
          <p:nvPr/>
        </p:nvCxnSpPr>
        <p:spPr>
          <a:xfrm>
            <a:off x="9908936" y="6544607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CB6CFB4-A3F3-4F87-8704-CCD6A082871A}"/>
              </a:ext>
            </a:extLst>
          </p:cNvPr>
          <p:cNvCxnSpPr/>
          <p:nvPr/>
        </p:nvCxnSpPr>
        <p:spPr>
          <a:xfrm>
            <a:off x="7008953" y="6508751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1179B3B-1722-45E1-96F5-0FDACF1AD21B}"/>
              </a:ext>
            </a:extLst>
          </p:cNvPr>
          <p:cNvCxnSpPr/>
          <p:nvPr/>
        </p:nvCxnSpPr>
        <p:spPr>
          <a:xfrm>
            <a:off x="7890598" y="9829246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F1A1680-86B7-4F47-9AE1-B097357ABFFC}"/>
                  </a:ext>
                </a:extLst>
              </p:cNvPr>
              <p:cNvSpPr txBox="1"/>
              <p:nvPr/>
            </p:nvSpPr>
            <p:spPr>
              <a:xfrm>
                <a:off x="4412819" y="12665482"/>
                <a:ext cx="9004300" cy="5909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Image: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Kernel: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baseline="-25000" dirty="0"/>
              </a:p>
              <a:p>
                <a:endParaRPr lang="en-US" dirty="0"/>
              </a:p>
              <a:p>
                <a:r>
                  <a:rPr lang="en-US" dirty="0"/>
                  <a:t>Output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Padding along two ends</a:t>
                </a: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F1A1680-86B7-4F47-9AE1-B097357AB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2819" y="12665482"/>
                <a:ext cx="9004300" cy="5909310"/>
              </a:xfrm>
              <a:prstGeom prst="rect">
                <a:avLst/>
              </a:prstGeom>
              <a:blipFill>
                <a:blip r:embed="rId2"/>
                <a:stretch>
                  <a:fillRect l="-3656" t="-2890" b="-5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0" name="Table 7">
            <a:extLst>
              <a:ext uri="{FF2B5EF4-FFF2-40B4-BE49-F238E27FC236}">
                <a16:creationId xmlns:a16="http://schemas.microsoft.com/office/drawing/2014/main" id="{4F938B53-61D9-48BD-B058-63268CEDC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263451"/>
              </p:ext>
            </p:extLst>
          </p:nvPr>
        </p:nvGraphicFramePr>
        <p:xfrm>
          <a:off x="27924728" y="6735026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sp>
        <p:nvSpPr>
          <p:cNvPr id="9" name="Parallelogram 8">
            <a:extLst>
              <a:ext uri="{FF2B5EF4-FFF2-40B4-BE49-F238E27FC236}">
                <a16:creationId xmlns:a16="http://schemas.microsoft.com/office/drawing/2014/main" id="{FEFD4F73-C340-4C4A-8E9C-4F636AFC930F}"/>
              </a:ext>
            </a:extLst>
          </p:cNvPr>
          <p:cNvSpPr/>
          <p:nvPr/>
        </p:nvSpPr>
        <p:spPr bwMode="auto">
          <a:xfrm rot="10800000" flipH="1">
            <a:off x="27558419" y="6413889"/>
            <a:ext cx="7989110" cy="336480"/>
          </a:xfrm>
          <a:prstGeom prst="parallelogram">
            <a:avLst>
              <a:gd name="adj" fmla="val 123607"/>
            </a:avLst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8" name="Parallelogram 57">
            <a:extLst>
              <a:ext uri="{FF2B5EF4-FFF2-40B4-BE49-F238E27FC236}">
                <a16:creationId xmlns:a16="http://schemas.microsoft.com/office/drawing/2014/main" id="{3942E491-538B-453D-8B70-A5ED8ABFEE85}"/>
              </a:ext>
            </a:extLst>
          </p:cNvPr>
          <p:cNvSpPr/>
          <p:nvPr/>
        </p:nvSpPr>
        <p:spPr bwMode="auto">
          <a:xfrm rot="16200000">
            <a:off x="23920872" y="10046368"/>
            <a:ext cx="7624535" cy="383178"/>
          </a:xfrm>
          <a:prstGeom prst="parallelogram">
            <a:avLst>
              <a:gd name="adj" fmla="val 80933"/>
            </a:avLst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3" name="Parallelogram 62">
            <a:extLst>
              <a:ext uri="{FF2B5EF4-FFF2-40B4-BE49-F238E27FC236}">
                <a16:creationId xmlns:a16="http://schemas.microsoft.com/office/drawing/2014/main" id="{5DE985BF-14A5-44BA-92D6-B7FEC7D82AB8}"/>
              </a:ext>
            </a:extLst>
          </p:cNvPr>
          <p:cNvSpPr/>
          <p:nvPr/>
        </p:nvSpPr>
        <p:spPr bwMode="auto">
          <a:xfrm rot="10800000" flipH="1">
            <a:off x="26368081" y="5505561"/>
            <a:ext cx="7989110" cy="336480"/>
          </a:xfrm>
          <a:prstGeom prst="parallelogram">
            <a:avLst>
              <a:gd name="adj" fmla="val 123607"/>
            </a:avLst>
          </a:prstGeom>
          <a:solidFill>
            <a:schemeClr val="accent3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4" name="Parallelogram 63">
            <a:extLst>
              <a:ext uri="{FF2B5EF4-FFF2-40B4-BE49-F238E27FC236}">
                <a16:creationId xmlns:a16="http://schemas.microsoft.com/office/drawing/2014/main" id="{4BCA1277-AF45-4ABE-A4C7-10EC3702BE39}"/>
              </a:ext>
            </a:extLst>
          </p:cNvPr>
          <p:cNvSpPr/>
          <p:nvPr/>
        </p:nvSpPr>
        <p:spPr bwMode="auto">
          <a:xfrm rot="16200000">
            <a:off x="22730534" y="9138040"/>
            <a:ext cx="7624535" cy="383178"/>
          </a:xfrm>
          <a:prstGeom prst="parallelogram">
            <a:avLst>
              <a:gd name="adj" fmla="val 80933"/>
            </a:avLst>
          </a:prstGeom>
          <a:solidFill>
            <a:schemeClr val="accent3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graphicFrame>
        <p:nvGraphicFramePr>
          <p:cNvPr id="28" name="Table 7">
            <a:extLst>
              <a:ext uri="{FF2B5EF4-FFF2-40B4-BE49-F238E27FC236}">
                <a16:creationId xmlns:a16="http://schemas.microsoft.com/office/drawing/2014/main" id="{A0C81A54-53C3-4BB3-9D03-F443803EB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567550"/>
              </p:ext>
            </p:extLst>
          </p:nvPr>
        </p:nvGraphicFramePr>
        <p:xfrm>
          <a:off x="27924729" y="671121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BDB6E36-DAC0-4178-A6D2-35CC8815925E}"/>
              </a:ext>
            </a:extLst>
          </p:cNvPr>
          <p:cNvCxnSpPr>
            <a:cxnSpLocks/>
          </p:cNvCxnSpPr>
          <p:nvPr/>
        </p:nvCxnSpPr>
        <p:spPr>
          <a:xfrm>
            <a:off x="25393353" y="7514694"/>
            <a:ext cx="2531374" cy="1977282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98BF43E-D426-4DD4-813B-AAA9A95E3A5A}"/>
              </a:ext>
            </a:extLst>
          </p:cNvPr>
          <p:cNvCxnSpPr>
            <a:cxnSpLocks/>
          </p:cNvCxnSpPr>
          <p:nvPr/>
        </p:nvCxnSpPr>
        <p:spPr>
          <a:xfrm>
            <a:off x="25414347" y="4642962"/>
            <a:ext cx="2531374" cy="2068254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2DF3D73-225D-4448-9651-C1E235971935}"/>
              </a:ext>
            </a:extLst>
          </p:cNvPr>
          <p:cNvCxnSpPr>
            <a:cxnSpLocks/>
          </p:cNvCxnSpPr>
          <p:nvPr/>
        </p:nvCxnSpPr>
        <p:spPr>
          <a:xfrm>
            <a:off x="28341897" y="4612667"/>
            <a:ext cx="2531374" cy="2068254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0798BBC-BBC3-4FBD-B984-821B73E657C1}"/>
                  </a:ext>
                </a:extLst>
              </p:cNvPr>
              <p:cNvSpPr txBox="1"/>
              <p:nvPr/>
            </p:nvSpPr>
            <p:spPr>
              <a:xfrm>
                <a:off x="16319268" y="12151745"/>
                <a:ext cx="10529636" cy="5974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Image: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Kernel: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baseline="-25000" dirty="0"/>
              </a:p>
              <a:p>
                <a:endParaRPr lang="en-US" dirty="0"/>
              </a:p>
              <a:p>
                <a:r>
                  <a:rPr lang="en-US" dirty="0"/>
                  <a:t>Output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Padding along three dimensions</a:t>
                </a:r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0798BBC-BBC3-4FBD-B984-821B73E65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9268" y="12151745"/>
                <a:ext cx="10529636" cy="5974969"/>
              </a:xfrm>
              <a:prstGeom prst="rect">
                <a:avLst/>
              </a:prstGeom>
              <a:blipFill>
                <a:blip r:embed="rId3"/>
                <a:stretch>
                  <a:fillRect l="-3069" t="-2854" b="-5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8" name="Table 7">
            <a:extLst>
              <a:ext uri="{FF2B5EF4-FFF2-40B4-BE49-F238E27FC236}">
                <a16:creationId xmlns:a16="http://schemas.microsoft.com/office/drawing/2014/main" id="{EC08CE20-DBA1-46F5-8E3D-2AEBC30D5D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583607"/>
              </p:ext>
            </p:extLst>
          </p:nvPr>
        </p:nvGraphicFramePr>
        <p:xfrm>
          <a:off x="17577774" y="4965555"/>
          <a:ext cx="285855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79" name="Parallelogram 78">
            <a:extLst>
              <a:ext uri="{FF2B5EF4-FFF2-40B4-BE49-F238E27FC236}">
                <a16:creationId xmlns:a16="http://schemas.microsoft.com/office/drawing/2014/main" id="{6794D9F0-CE98-4595-8F8A-931104F24351}"/>
              </a:ext>
            </a:extLst>
          </p:cNvPr>
          <p:cNvSpPr/>
          <p:nvPr/>
        </p:nvSpPr>
        <p:spPr bwMode="auto">
          <a:xfrm rot="10800000" flipH="1">
            <a:off x="17227472" y="4611841"/>
            <a:ext cx="3355505" cy="336481"/>
          </a:xfrm>
          <a:prstGeom prst="parallelogram">
            <a:avLst>
              <a:gd name="adj" fmla="val 123607"/>
            </a:avLst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0" name="Parallelogram 79">
            <a:extLst>
              <a:ext uri="{FF2B5EF4-FFF2-40B4-BE49-F238E27FC236}">
                <a16:creationId xmlns:a16="http://schemas.microsoft.com/office/drawing/2014/main" id="{FD844306-7BB4-4346-AEF7-0B57C4110786}"/>
              </a:ext>
            </a:extLst>
          </p:cNvPr>
          <p:cNvSpPr/>
          <p:nvPr/>
        </p:nvSpPr>
        <p:spPr bwMode="auto">
          <a:xfrm rot="16200000">
            <a:off x="15819370" y="6014877"/>
            <a:ext cx="3157644" cy="375176"/>
          </a:xfrm>
          <a:prstGeom prst="parallelogram">
            <a:avLst>
              <a:gd name="adj" fmla="val 80933"/>
            </a:avLst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graphicFrame>
        <p:nvGraphicFramePr>
          <p:cNvPr id="83" name="Table 7">
            <a:extLst>
              <a:ext uri="{FF2B5EF4-FFF2-40B4-BE49-F238E27FC236}">
                <a16:creationId xmlns:a16="http://schemas.microsoft.com/office/drawing/2014/main" id="{146F1BA8-0CAC-4F31-BA9A-BF8B7278A5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126258"/>
              </p:ext>
            </p:extLst>
          </p:nvPr>
        </p:nvGraphicFramePr>
        <p:xfrm>
          <a:off x="18663190" y="5851865"/>
          <a:ext cx="285855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86" name="Table 7">
            <a:extLst>
              <a:ext uri="{FF2B5EF4-FFF2-40B4-BE49-F238E27FC236}">
                <a16:creationId xmlns:a16="http://schemas.microsoft.com/office/drawing/2014/main" id="{BBB29B6C-55C4-445C-A4A8-1C7E8E212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188771"/>
              </p:ext>
            </p:extLst>
          </p:nvPr>
        </p:nvGraphicFramePr>
        <p:xfrm>
          <a:off x="19741977" y="6735756"/>
          <a:ext cx="285855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89" name="Parallelogram 88">
            <a:extLst>
              <a:ext uri="{FF2B5EF4-FFF2-40B4-BE49-F238E27FC236}">
                <a16:creationId xmlns:a16="http://schemas.microsoft.com/office/drawing/2014/main" id="{C81EA2DB-E60B-487F-993A-94D7A532B496}"/>
              </a:ext>
            </a:extLst>
          </p:cNvPr>
          <p:cNvSpPr/>
          <p:nvPr/>
        </p:nvSpPr>
        <p:spPr bwMode="auto">
          <a:xfrm rot="10800000" flipH="1">
            <a:off x="19402611" y="6481675"/>
            <a:ext cx="3249619" cy="238933"/>
          </a:xfrm>
          <a:prstGeom prst="parallelogram">
            <a:avLst>
              <a:gd name="adj" fmla="val 123607"/>
            </a:avLst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0" name="Parallelogram 89">
            <a:extLst>
              <a:ext uri="{FF2B5EF4-FFF2-40B4-BE49-F238E27FC236}">
                <a16:creationId xmlns:a16="http://schemas.microsoft.com/office/drawing/2014/main" id="{623D4F3D-8919-44D6-9B9C-ECCC4F100E76}"/>
              </a:ext>
            </a:extLst>
          </p:cNvPr>
          <p:cNvSpPr/>
          <p:nvPr/>
        </p:nvSpPr>
        <p:spPr bwMode="auto">
          <a:xfrm rot="16200000">
            <a:off x="18038239" y="7746980"/>
            <a:ext cx="3066286" cy="425165"/>
          </a:xfrm>
          <a:prstGeom prst="parallelogram">
            <a:avLst>
              <a:gd name="adj" fmla="val 80933"/>
            </a:avLst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1" name="Parallelogram 90">
            <a:extLst>
              <a:ext uri="{FF2B5EF4-FFF2-40B4-BE49-F238E27FC236}">
                <a16:creationId xmlns:a16="http://schemas.microsoft.com/office/drawing/2014/main" id="{525DCE9F-C97A-4491-A07F-FE0534670862}"/>
              </a:ext>
            </a:extLst>
          </p:cNvPr>
          <p:cNvSpPr/>
          <p:nvPr/>
        </p:nvSpPr>
        <p:spPr bwMode="auto">
          <a:xfrm rot="10800000" flipH="1">
            <a:off x="18314089" y="5489056"/>
            <a:ext cx="3208852" cy="353713"/>
          </a:xfrm>
          <a:prstGeom prst="parallelogram">
            <a:avLst>
              <a:gd name="adj" fmla="val 99671"/>
            </a:avLst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2" name="Parallelogram 91">
            <a:extLst>
              <a:ext uri="{FF2B5EF4-FFF2-40B4-BE49-F238E27FC236}">
                <a16:creationId xmlns:a16="http://schemas.microsoft.com/office/drawing/2014/main" id="{B8573352-15F8-400E-8CDA-5D179FF8B25A}"/>
              </a:ext>
            </a:extLst>
          </p:cNvPr>
          <p:cNvSpPr/>
          <p:nvPr/>
        </p:nvSpPr>
        <p:spPr bwMode="auto">
          <a:xfrm rot="16200000">
            <a:off x="16872644" y="6868232"/>
            <a:ext cx="3157644" cy="383180"/>
          </a:xfrm>
          <a:prstGeom prst="parallelogram">
            <a:avLst>
              <a:gd name="adj" fmla="val 80933"/>
            </a:avLst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98452BF-72E1-48A5-9645-2530C8E9CF44}"/>
              </a:ext>
            </a:extLst>
          </p:cNvPr>
          <p:cNvCxnSpPr>
            <a:cxnSpLocks/>
          </p:cNvCxnSpPr>
          <p:nvPr/>
        </p:nvCxnSpPr>
        <p:spPr>
          <a:xfrm>
            <a:off x="17210602" y="7515424"/>
            <a:ext cx="2531374" cy="1977282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EDEE804-5366-4955-B633-48BB97AF915F}"/>
              </a:ext>
            </a:extLst>
          </p:cNvPr>
          <p:cNvCxnSpPr>
            <a:cxnSpLocks/>
          </p:cNvCxnSpPr>
          <p:nvPr/>
        </p:nvCxnSpPr>
        <p:spPr>
          <a:xfrm>
            <a:off x="17231596" y="4609892"/>
            <a:ext cx="2569237" cy="2165972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614F6949-A3E0-4AB3-8E93-95AAD86C9D66}"/>
              </a:ext>
            </a:extLst>
          </p:cNvPr>
          <p:cNvCxnSpPr>
            <a:cxnSpLocks/>
          </p:cNvCxnSpPr>
          <p:nvPr/>
        </p:nvCxnSpPr>
        <p:spPr>
          <a:xfrm>
            <a:off x="20159146" y="4613397"/>
            <a:ext cx="2531374" cy="2068254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938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Dilated convolution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90122"/>
            <a:ext cx="26273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Increase receptive field by “skipping pixels” in input images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75A615-5B49-4C2E-87CB-2485B78DA7C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0160" y="4506172"/>
            <a:ext cx="10442092" cy="1007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7" name="Table 7">
            <a:extLst>
              <a:ext uri="{FF2B5EF4-FFF2-40B4-BE49-F238E27FC236}">
                <a16:creationId xmlns:a16="http://schemas.microsoft.com/office/drawing/2014/main" id="{BDC6447F-2C55-402F-8D54-10FA172081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596741"/>
              </p:ext>
            </p:extLst>
          </p:nvPr>
        </p:nvGraphicFramePr>
        <p:xfrm>
          <a:off x="1786830" y="10747612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51" name="Table 7">
            <a:extLst>
              <a:ext uri="{FF2B5EF4-FFF2-40B4-BE49-F238E27FC236}">
                <a16:creationId xmlns:a16="http://schemas.microsoft.com/office/drawing/2014/main" id="{AC829CB7-37DB-4B22-8BB2-5E11395F07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813285"/>
              </p:ext>
            </p:extLst>
          </p:nvPr>
        </p:nvGraphicFramePr>
        <p:xfrm>
          <a:off x="1953744" y="6442157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2251D43-897A-4221-BDA8-EE4C31D22116}"/>
              </a:ext>
            </a:extLst>
          </p:cNvPr>
          <p:cNvCxnSpPr>
            <a:cxnSpLocks/>
          </p:cNvCxnSpPr>
          <p:nvPr/>
        </p:nvCxnSpPr>
        <p:spPr>
          <a:xfrm flipV="1">
            <a:off x="5340626" y="12119215"/>
            <a:ext cx="6996081" cy="1858614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C32F33E3-84F7-4F49-9E32-116775B2600F}"/>
              </a:ext>
            </a:extLst>
          </p:cNvPr>
          <p:cNvSpPr/>
          <p:nvPr/>
        </p:nvSpPr>
        <p:spPr bwMode="auto">
          <a:xfrm>
            <a:off x="12463707" y="11222126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ED40A96-3BE6-463C-8418-3BF98772FDD3}"/>
              </a:ext>
            </a:extLst>
          </p:cNvPr>
          <p:cNvCxnSpPr>
            <a:cxnSpLocks/>
          </p:cNvCxnSpPr>
          <p:nvPr/>
        </p:nvCxnSpPr>
        <p:spPr>
          <a:xfrm>
            <a:off x="14264784" y="12005898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22F9496-8AA4-43B6-AA66-A312C9B0ABF7}"/>
                  </a:ext>
                </a:extLst>
              </p:cNvPr>
              <p:cNvSpPr txBox="1"/>
              <p:nvPr/>
            </p:nvSpPr>
            <p:spPr>
              <a:xfrm>
                <a:off x="12762771" y="11732633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22F9496-8AA4-43B6-AA66-A312C9B0A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2771" y="11732633"/>
                <a:ext cx="1057259" cy="5936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8EE2BEA-D028-453E-81F1-01FD20ECC1FD}"/>
                  </a:ext>
                </a:extLst>
              </p:cNvPr>
              <p:cNvSpPr txBox="1"/>
              <p:nvPr/>
            </p:nvSpPr>
            <p:spPr>
              <a:xfrm>
                <a:off x="10749793" y="11229344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8EE2BEA-D028-453E-81F1-01FD20ECC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9793" y="11229344"/>
                <a:ext cx="1399422" cy="811889"/>
              </a:xfrm>
              <a:prstGeom prst="rect">
                <a:avLst/>
              </a:prstGeom>
              <a:blipFill>
                <a:blip r:embed="rId4"/>
                <a:stretch>
                  <a:fillRect r="-18696" b="-27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rrow: Right 1">
            <a:extLst>
              <a:ext uri="{FF2B5EF4-FFF2-40B4-BE49-F238E27FC236}">
                <a16:creationId xmlns:a16="http://schemas.microsoft.com/office/drawing/2014/main" id="{F7016A2C-64B7-494C-9B21-D84BB23811CD}"/>
              </a:ext>
            </a:extLst>
          </p:cNvPr>
          <p:cNvSpPr/>
          <p:nvPr/>
        </p:nvSpPr>
        <p:spPr bwMode="auto">
          <a:xfrm>
            <a:off x="5687838" y="7603081"/>
            <a:ext cx="4449677" cy="62044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F8F6D-0FEC-400F-802F-6D3A430F028E}"/>
              </a:ext>
            </a:extLst>
          </p:cNvPr>
          <p:cNvSpPr txBox="1"/>
          <p:nvPr/>
        </p:nvSpPr>
        <p:spPr>
          <a:xfrm>
            <a:off x="5687838" y="5207207"/>
            <a:ext cx="44496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Dilate kernel with the dilation rate 1</a:t>
            </a:r>
          </a:p>
        </p:txBody>
      </p:sp>
      <p:graphicFrame>
        <p:nvGraphicFramePr>
          <p:cNvPr id="59" name="Table 7">
            <a:extLst>
              <a:ext uri="{FF2B5EF4-FFF2-40B4-BE49-F238E27FC236}">
                <a16:creationId xmlns:a16="http://schemas.microsoft.com/office/drawing/2014/main" id="{39081AD4-AC1A-46FC-8B93-40C243DEE1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46277"/>
              </p:ext>
            </p:extLst>
          </p:nvPr>
        </p:nvGraphicFramePr>
        <p:xfrm>
          <a:off x="2743200" y="11635288"/>
          <a:ext cx="4784035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6807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1311705695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2166138132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18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943099"/>
                  </a:ext>
                </a:extLst>
              </a:tr>
            </a:tbl>
          </a:graphicData>
        </a:graphic>
      </p:graphicFrame>
      <p:graphicFrame>
        <p:nvGraphicFramePr>
          <p:cNvPr id="60" name="Table 7">
            <a:extLst>
              <a:ext uri="{FF2B5EF4-FFF2-40B4-BE49-F238E27FC236}">
                <a16:creationId xmlns:a16="http://schemas.microsoft.com/office/drawing/2014/main" id="{12E6DBEB-BCA7-4E74-9B0E-AC768715BC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100135"/>
              </p:ext>
            </p:extLst>
          </p:nvPr>
        </p:nvGraphicFramePr>
        <p:xfrm>
          <a:off x="10525435" y="5627303"/>
          <a:ext cx="4784035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6807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1311705695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2166138132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18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94309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07C66AE-E05D-48C1-90D6-25ABCB5D4B76}"/>
                  </a:ext>
                </a:extLst>
              </p:cNvPr>
              <p:cNvSpPr/>
              <p:nvPr/>
            </p:nvSpPr>
            <p:spPr>
              <a:xfrm>
                <a:off x="2237197" y="5308776"/>
                <a:ext cx="2645276" cy="9889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07C66AE-E05D-48C1-90D6-25ABCB5D4B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197" y="5308776"/>
                <a:ext cx="2645276" cy="9889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232022D-F41E-4CA2-8F78-DCD5292A0DDD}"/>
                  </a:ext>
                </a:extLst>
              </p:cNvPr>
              <p:cNvSpPr/>
              <p:nvPr/>
            </p:nvSpPr>
            <p:spPr>
              <a:xfrm>
                <a:off x="15564116" y="5398339"/>
                <a:ext cx="11168378" cy="10484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232022D-F41E-4CA2-8F78-DCD5292A0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4116" y="5398339"/>
                <a:ext cx="11168378" cy="10484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A7C0D7-FAFC-4B2A-8281-4DC151813B6B}"/>
                  </a:ext>
                </a:extLst>
              </p:cNvPr>
              <p:cNvSpPr txBox="1"/>
              <p:nvPr/>
            </p:nvSpPr>
            <p:spPr>
              <a:xfrm>
                <a:off x="10248863" y="13902916"/>
                <a:ext cx="5526156" cy="4312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Then convolve with dilated kernel, but only count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locations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A7C0D7-FAFC-4B2A-8281-4DC151813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8863" y="13902916"/>
                <a:ext cx="5526156" cy="4312976"/>
              </a:xfrm>
              <a:prstGeom prst="rect">
                <a:avLst/>
              </a:prstGeom>
              <a:blipFill>
                <a:blip r:embed="rId7"/>
                <a:stretch>
                  <a:fillRect l="-5843" t="-3960" b="-7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909C811-3D82-4BAD-A359-1FB3F374B8B4}"/>
                  </a:ext>
                </a:extLst>
              </p:cNvPr>
              <p:cNvSpPr txBox="1"/>
              <p:nvPr/>
            </p:nvSpPr>
            <p:spPr>
              <a:xfrm>
                <a:off x="23383094" y="14147206"/>
                <a:ext cx="12865586" cy="3841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Input: 7x7, padding 0, stride 1</a:t>
                </a:r>
              </a:p>
              <a:p>
                <a:r>
                  <a:rPr lang="en-US" dirty="0"/>
                  <a:t>dilation rate 1, kernel 3x3</a:t>
                </a:r>
              </a:p>
              <a:p>
                <a:endParaRPr lang="en-US" dirty="0"/>
              </a:p>
              <a:p>
                <a:r>
                  <a:rPr lang="en-US" dirty="0"/>
                  <a:t>Output:3x3,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7+2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×0−[3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3−1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+1=3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909C811-3D82-4BAD-A359-1FB3F374B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3094" y="14147206"/>
                <a:ext cx="12865586" cy="3841244"/>
              </a:xfrm>
              <a:prstGeom prst="rect">
                <a:avLst/>
              </a:prstGeom>
              <a:blipFill>
                <a:blip r:embed="rId8"/>
                <a:stretch>
                  <a:fillRect l="-2559" t="-4444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BDCA5494-55DB-4102-B549-59F18B62970F}"/>
              </a:ext>
            </a:extLst>
          </p:cNvPr>
          <p:cNvSpPr txBox="1"/>
          <p:nvPr/>
        </p:nvSpPr>
        <p:spPr>
          <a:xfrm>
            <a:off x="17742494" y="10752212"/>
            <a:ext cx="71274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 1 1 1 3 2 1 2 2]</a:t>
            </a:r>
          </a:p>
          <a:p>
            <a:r>
              <a:rPr lang="en-US" dirty="0"/>
              <a:t>		X</a:t>
            </a:r>
          </a:p>
          <a:p>
            <a:r>
              <a:rPr lang="en-US" dirty="0"/>
              <a:t>[1 0 -1 2 0 -2 1 0 -1]</a:t>
            </a:r>
            <a:r>
              <a:rPr lang="en-US" baseline="30000" dirty="0"/>
              <a:t>T	</a:t>
            </a:r>
            <a:r>
              <a:rPr lang="en-US" dirty="0"/>
              <a:t>= -3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EA713F-5B63-4A9F-B773-AB8472D766D9}"/>
              </a:ext>
            </a:extLst>
          </p:cNvPr>
          <p:cNvSpPr/>
          <p:nvPr/>
        </p:nvSpPr>
        <p:spPr>
          <a:xfrm>
            <a:off x="19729694" y="18366873"/>
            <a:ext cx="8725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Animation is from https://github.com/vdumoulin/conv_arithmetic</a:t>
            </a:r>
          </a:p>
        </p:txBody>
      </p:sp>
    </p:spTree>
    <p:extLst>
      <p:ext uri="{BB962C8B-B14F-4D97-AF65-F5344CB8AC3E}">
        <p14:creationId xmlns:p14="http://schemas.microsoft.com/office/powerpoint/2010/main" val="471368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Transpose convolution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90122"/>
            <a:ext cx="26273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Increase image size after convolution – often used to upsample feature maps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09C811-3D82-4BAD-A359-1FB3F374B8B4}"/>
              </a:ext>
            </a:extLst>
          </p:cNvPr>
          <p:cNvSpPr txBox="1"/>
          <p:nvPr/>
        </p:nvSpPr>
        <p:spPr>
          <a:xfrm>
            <a:off x="12353576" y="5889396"/>
            <a:ext cx="128655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2x2, padding 0, stride 1</a:t>
            </a:r>
          </a:p>
          <a:p>
            <a:r>
              <a:rPr lang="en-US" dirty="0"/>
              <a:t>Kernel: 3x3</a:t>
            </a:r>
          </a:p>
          <a:p>
            <a:endParaRPr lang="en-US" dirty="0"/>
          </a:p>
          <a:p>
            <a:r>
              <a:rPr lang="en-US" dirty="0"/>
              <a:t>Required Output:4x4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EA713F-5B63-4A9F-B773-AB8472D766D9}"/>
              </a:ext>
            </a:extLst>
          </p:cNvPr>
          <p:cNvSpPr/>
          <p:nvPr/>
        </p:nvSpPr>
        <p:spPr>
          <a:xfrm>
            <a:off x="2104303" y="18311063"/>
            <a:ext cx="8725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Animation is from https://github.com/vdumoulin/conv_arithmetic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D8A9D4D-732A-4145-9043-C31DD068863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547" y="5816250"/>
            <a:ext cx="9352238" cy="1049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/>
              <p:nvPr/>
            </p:nvSpPr>
            <p:spPr>
              <a:xfrm>
                <a:off x="12476885" y="10063276"/>
                <a:ext cx="9554817" cy="5265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What is the padding size p?</a:t>
                </a:r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2+2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+1=4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6885" y="10063276"/>
                <a:ext cx="9554817" cy="5265224"/>
              </a:xfrm>
              <a:prstGeom prst="rect">
                <a:avLst/>
              </a:prstGeom>
              <a:blipFill>
                <a:blip r:embed="rId3"/>
                <a:stretch>
                  <a:fillRect l="-3446" t="-3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2DAF7C7-435B-4AFC-8647-CCFDCDBCB190}"/>
              </a:ext>
            </a:extLst>
          </p:cNvPr>
          <p:cNvSpPr txBox="1"/>
          <p:nvPr/>
        </p:nvSpPr>
        <p:spPr>
          <a:xfrm>
            <a:off x="23337078" y="6506817"/>
            <a:ext cx="1135711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Determine padding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Sliding over the </a:t>
            </a:r>
            <a:r>
              <a:rPr lang="en-US" b="1" i="1" dirty="0"/>
              <a:t>output 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b="1" i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every location in output, take the corresponding pixels in input maps and apply the kernel</a:t>
            </a:r>
          </a:p>
        </p:txBody>
      </p:sp>
    </p:spTree>
    <p:extLst>
      <p:ext uri="{BB962C8B-B14F-4D97-AF65-F5344CB8AC3E}">
        <p14:creationId xmlns:p14="http://schemas.microsoft.com/office/powerpoint/2010/main" val="643242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Revisit image classification</a:t>
            </a:r>
            <a:endParaRPr lang="en-US" sz="13800" dirty="0"/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C0B7517D-368E-42D0-B577-B4AA766E6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4680" y="8378951"/>
            <a:ext cx="2477653" cy="33035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1298AA-A7A9-49CA-B74E-F4A9E15EE226}"/>
              </a:ext>
            </a:extLst>
          </p:cNvPr>
          <p:cNvSpPr txBox="1"/>
          <p:nvPr/>
        </p:nvSpPr>
        <p:spPr>
          <a:xfrm>
            <a:off x="2557865" y="12188669"/>
            <a:ext cx="3831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192x144x1</a:t>
            </a:r>
          </a:p>
        </p:txBody>
      </p:sp>
      <p:sp>
        <p:nvSpPr>
          <p:cNvPr id="239" name="Arrow: Right 238">
            <a:extLst>
              <a:ext uri="{FF2B5EF4-FFF2-40B4-BE49-F238E27FC236}">
                <a16:creationId xmlns:a16="http://schemas.microsoft.com/office/drawing/2014/main" id="{6E35D526-D39F-42C1-BA55-7A1ACF8AC8CA}"/>
              </a:ext>
            </a:extLst>
          </p:cNvPr>
          <p:cNvSpPr/>
          <p:nvPr/>
        </p:nvSpPr>
        <p:spPr bwMode="auto">
          <a:xfrm>
            <a:off x="6389146" y="9656427"/>
            <a:ext cx="2864051" cy="97677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11BB0A59-955F-4FDF-A739-0200F5025F5B}"/>
              </a:ext>
            </a:extLst>
          </p:cNvPr>
          <p:cNvSpPr txBox="1"/>
          <p:nvPr/>
        </p:nvSpPr>
        <p:spPr>
          <a:xfrm>
            <a:off x="6427518" y="8760733"/>
            <a:ext cx="2625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flatten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0F7862F9-FC40-4788-AD1E-55D2D412A5D4}"/>
                  </a:ext>
                </a:extLst>
              </p:cNvPr>
              <p:cNvSpPr/>
              <p:nvPr/>
            </p:nvSpPr>
            <p:spPr>
              <a:xfrm>
                <a:off x="2283349" y="16856154"/>
                <a:ext cx="685796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is a 27648-D vector</a:t>
                </a:r>
              </a:p>
            </p:txBody>
          </p:sp>
        </mc:Choice>
        <mc:Fallback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0F7862F9-FC40-4788-AD1E-55D2D412A5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3349" y="16856154"/>
                <a:ext cx="6857968" cy="923330"/>
              </a:xfrm>
              <a:prstGeom prst="rect">
                <a:avLst/>
              </a:prstGeom>
              <a:blipFill>
                <a:blip r:embed="rId4"/>
                <a:stretch>
                  <a:fillRect t="-18421" r="-3822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2" name="Rectangle 241">
            <a:extLst>
              <a:ext uri="{FF2B5EF4-FFF2-40B4-BE49-F238E27FC236}">
                <a16:creationId xmlns:a16="http://schemas.microsoft.com/office/drawing/2014/main" id="{45714C65-DF3F-42FF-BEA4-DB8AE2CA4D7D}"/>
              </a:ext>
            </a:extLst>
          </p:cNvPr>
          <p:cNvSpPr/>
          <p:nvPr/>
        </p:nvSpPr>
        <p:spPr>
          <a:xfrm>
            <a:off x="11444407" y="16830683"/>
            <a:ext cx="194399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/>
            <a:r>
              <a:rPr lang="en-US" dirty="0"/>
              <a:t>For N=100, first weight matrix has the dimension of 100x27648</a:t>
            </a:r>
          </a:p>
        </p:txBody>
      </p: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2E2585D3-98CD-42B7-A72E-2934D6E93D28}"/>
              </a:ext>
            </a:extLst>
          </p:cNvPr>
          <p:cNvGrpSpPr/>
          <p:nvPr/>
        </p:nvGrpSpPr>
        <p:grpSpPr>
          <a:xfrm>
            <a:off x="9589445" y="4752504"/>
            <a:ext cx="25014064" cy="11336928"/>
            <a:chOff x="9589445" y="4752504"/>
            <a:chExt cx="25014064" cy="1133692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F728028E-9993-4B45-8F65-9843C5CCDDDE}"/>
                    </a:ext>
                  </a:extLst>
                </p:cNvPr>
                <p:cNvSpPr/>
                <p:nvPr/>
              </p:nvSpPr>
              <p:spPr>
                <a:xfrm>
                  <a:off x="9589445" y="9656427"/>
                  <a:ext cx="856325" cy="9233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F728028E-9993-4B45-8F65-9843C5CCDD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9445" y="9656427"/>
                  <a:ext cx="856325" cy="92333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769BFD9-817F-4278-B88E-9E95BE5C8C98}"/>
                </a:ext>
              </a:extLst>
            </p:cNvPr>
            <p:cNvGrpSpPr/>
            <p:nvPr/>
          </p:nvGrpSpPr>
          <p:grpSpPr>
            <a:xfrm>
              <a:off x="13483667" y="4752504"/>
              <a:ext cx="2451721" cy="2502330"/>
              <a:chOff x="29684546" y="3672871"/>
              <a:chExt cx="3992137" cy="3639760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F1B30D2A-5CC0-43E7-88FD-5E3B32392C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8CB6BA7A-62A0-4AFA-B85B-B0268A62A775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4653CB46-7A22-4916-917B-CC6786973544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CC6D6087-9459-4381-86B3-36FE52220525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32DCCB65-E7DD-4885-9C55-9FB5B5C13C0F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667995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1</a:t>
                  </a:r>
                  <a:r>
                    <a:rPr lang="en-US" i="1" baseline="30000" dirty="0"/>
                    <a:t>[1]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BF2DED9-5DEA-4102-B406-23233A2D91AB}"/>
                </a:ext>
              </a:extLst>
            </p:cNvPr>
            <p:cNvCxnSpPr>
              <a:cxnSpLocks/>
            </p:cNvCxnSpPr>
            <p:nvPr/>
          </p:nvCxnSpPr>
          <p:spPr>
            <a:xfrm>
              <a:off x="30618063" y="10633198"/>
              <a:ext cx="1534770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8589E784-28BF-45BC-969E-635FE5173F5D}"/>
                    </a:ext>
                  </a:extLst>
                </p:cNvPr>
                <p:cNvSpPr/>
                <p:nvPr/>
              </p:nvSpPr>
              <p:spPr>
                <a:xfrm>
                  <a:off x="32210814" y="10105545"/>
                  <a:ext cx="1490986" cy="9588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8589E784-28BF-45BC-969E-635FE5173F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10814" y="10105545"/>
                  <a:ext cx="1490986" cy="95885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FBA37C0-BA39-4928-8E50-24B15CB17850}"/>
                </a:ext>
              </a:extLst>
            </p:cNvPr>
            <p:cNvGrpSpPr/>
            <p:nvPr/>
          </p:nvGrpSpPr>
          <p:grpSpPr>
            <a:xfrm>
              <a:off x="13483667" y="9382133"/>
              <a:ext cx="2451721" cy="2502330"/>
              <a:chOff x="29684546" y="3672871"/>
              <a:chExt cx="3992137" cy="3639760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DA2166B-43AC-4A05-B203-CD9B2E7414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C166515E-9F4E-431A-BCFF-2C0201F2F7ED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1D6BE8C1-7C3D-40F7-9D56-A7BBEFA11099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739499F9-5BFA-4F54-A8BF-8CBF4B885BC8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ACA898AA-91E2-4626-8F23-262572AFB541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667995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err="1"/>
                    <a:t>W</a:t>
                  </a:r>
                  <a:r>
                    <a:rPr lang="en-US" i="1" baseline="-25000" dirty="0" err="1"/>
                    <a:t>k</a:t>
                  </a:r>
                  <a:r>
                    <a:rPr lang="en-US" i="1" baseline="30000" dirty="0"/>
                    <a:t>[1]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5800AEC6-6650-4642-B356-DC0B2EA0A958}"/>
                </a:ext>
              </a:extLst>
            </p:cNvPr>
            <p:cNvGrpSpPr/>
            <p:nvPr/>
          </p:nvGrpSpPr>
          <p:grpSpPr>
            <a:xfrm>
              <a:off x="13483666" y="13587102"/>
              <a:ext cx="2451721" cy="2502330"/>
              <a:chOff x="29684546" y="3672871"/>
              <a:chExt cx="3992137" cy="3639760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8B1D3164-21CD-484D-8C8E-C91027BAA8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9EE4A031-CEF2-4925-85A6-29CC2BE2FFED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04C60C71-64C2-4928-BF67-CD3E56CD2177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D06728A-7E03-494E-96E0-737F7041B3A0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9F56CDBE-1557-40E9-884A-2860C1858E1F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787034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N</a:t>
                  </a:r>
                  <a:r>
                    <a:rPr lang="en-US" i="1" baseline="30000" dirty="0"/>
                    <a:t>[1]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1822C8CC-18C1-47D9-BD87-5D4848EF2DFB}"/>
                </a:ext>
              </a:extLst>
            </p:cNvPr>
            <p:cNvGrpSpPr/>
            <p:nvPr/>
          </p:nvGrpSpPr>
          <p:grpSpPr>
            <a:xfrm>
              <a:off x="28129790" y="9387686"/>
              <a:ext cx="2451721" cy="2502330"/>
              <a:chOff x="29684546" y="3672871"/>
              <a:chExt cx="3992137" cy="3639760"/>
            </a:xfrm>
          </p:grpSpPr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79A6235C-FD71-4656-8947-10EF7883CC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36F6F25C-2017-4B4D-95A5-9093B1C73E2A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AB56BF48-ED86-44BB-BD23-4C376A2FB700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01558B22-306A-4D4F-9827-4073A7546E9B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6BA21BE7-7B06-47ED-9CB1-39E90D11892A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667995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1</a:t>
                  </a:r>
                  <a:r>
                    <a:rPr lang="en-US" i="1" baseline="30000" dirty="0"/>
                    <a:t>[4]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20DBA040-5C40-41A9-BF51-C6AC9A30A2AE}"/>
                </a:ext>
              </a:extLst>
            </p:cNvPr>
            <p:cNvCxnSpPr>
              <a:cxnSpLocks/>
              <a:endCxn id="69" idx="2"/>
            </p:cNvCxnSpPr>
            <p:nvPr/>
          </p:nvCxnSpPr>
          <p:spPr>
            <a:xfrm flipV="1">
              <a:off x="10445770" y="6003669"/>
              <a:ext cx="3037897" cy="3680394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DA4F846F-1496-48AC-B21C-14D7049A421B}"/>
                </a:ext>
              </a:extLst>
            </p:cNvPr>
            <p:cNvCxnSpPr>
              <a:cxnSpLocks/>
              <a:endCxn id="83" idx="2"/>
            </p:cNvCxnSpPr>
            <p:nvPr/>
          </p:nvCxnSpPr>
          <p:spPr>
            <a:xfrm>
              <a:off x="10445770" y="10712585"/>
              <a:ext cx="3037896" cy="4125682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E97F3AEC-B22A-48EE-AC05-621FE709DBC3}"/>
                </a:ext>
              </a:extLst>
            </p:cNvPr>
            <p:cNvSpPr txBox="1"/>
            <p:nvPr/>
          </p:nvSpPr>
          <p:spPr>
            <a:xfrm>
              <a:off x="14446384" y="7603755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92E7E67-8178-4FDA-879F-936DB9A87D40}"/>
                </a:ext>
              </a:extLst>
            </p:cNvPr>
            <p:cNvSpPr txBox="1"/>
            <p:nvPr/>
          </p:nvSpPr>
          <p:spPr>
            <a:xfrm>
              <a:off x="14399468" y="12051869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F4A7082-4486-437B-A987-8A4F379FF89F}"/>
                </a:ext>
              </a:extLst>
            </p:cNvPr>
            <p:cNvSpPr txBox="1"/>
            <p:nvPr/>
          </p:nvSpPr>
          <p:spPr>
            <a:xfrm>
              <a:off x="11911901" y="9347488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821ACBC-8794-4755-B533-9413020D08AA}"/>
                </a:ext>
              </a:extLst>
            </p:cNvPr>
            <p:cNvGrpSpPr/>
            <p:nvPr/>
          </p:nvGrpSpPr>
          <p:grpSpPr>
            <a:xfrm>
              <a:off x="18267025" y="4752504"/>
              <a:ext cx="2451721" cy="2502330"/>
              <a:chOff x="29684546" y="3672871"/>
              <a:chExt cx="3992137" cy="3639760"/>
            </a:xfrm>
          </p:grpSpPr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8D8C4652-574E-4C52-892F-9E45AB2EB2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385C05AA-42D6-45C6-8375-254988E528C3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E106CE74-73FF-42D9-BAA5-AC3A6A72ABB3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D14BB46D-43B3-408E-A244-649342DE119D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B846340D-2E74-49C8-A7A0-4FBF8DFFD646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667995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1</a:t>
                  </a:r>
                  <a:r>
                    <a:rPr lang="en-US" i="1" baseline="30000" dirty="0"/>
                    <a:t>[2]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68010471-10DD-4AAA-999F-C496715FB777}"/>
                </a:ext>
              </a:extLst>
            </p:cNvPr>
            <p:cNvGrpSpPr/>
            <p:nvPr/>
          </p:nvGrpSpPr>
          <p:grpSpPr>
            <a:xfrm>
              <a:off x="18217104" y="9382133"/>
              <a:ext cx="2451721" cy="2502330"/>
              <a:chOff x="29684546" y="3672871"/>
              <a:chExt cx="3992137" cy="3639760"/>
            </a:xfrm>
          </p:grpSpPr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70DB8880-2482-436D-B45B-C04DB575B0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893CEB34-2DAB-4E68-B0BF-3BF3F81C30E0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6F8BAC59-37C4-4337-88F1-A21427ED3889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8EFBA51D-A349-41E2-86B0-1639FC76ADED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D3831C1E-1A1B-4358-98AA-4A6DC36B5904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667995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err="1"/>
                    <a:t>W</a:t>
                  </a:r>
                  <a:r>
                    <a:rPr lang="en-US" i="1" baseline="-25000" dirty="0" err="1"/>
                    <a:t>k</a:t>
                  </a:r>
                  <a:r>
                    <a:rPr lang="en-US" i="1" baseline="30000" dirty="0"/>
                    <a:t>[2]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EBD1D468-F83D-49A1-894A-2ECB433C750B}"/>
                </a:ext>
              </a:extLst>
            </p:cNvPr>
            <p:cNvGrpSpPr/>
            <p:nvPr/>
          </p:nvGrpSpPr>
          <p:grpSpPr>
            <a:xfrm>
              <a:off x="18217103" y="13587102"/>
              <a:ext cx="2451721" cy="2502330"/>
              <a:chOff x="29684546" y="3672871"/>
              <a:chExt cx="3992137" cy="3639760"/>
            </a:xfrm>
          </p:grpSpPr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DF19ED20-9C47-4CCF-86A9-7D8EEF63C2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B1E5FB4F-BBCE-4FCE-913F-DD79651FC42B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3844A070-27C6-4E38-8B46-C18748422D43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52413A44-2872-4F74-83E7-AA4A9A6A551C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4E7DC88A-A4EF-4772-B4E6-8B45596D60E1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787034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N</a:t>
                  </a:r>
                  <a:r>
                    <a:rPr lang="en-US" i="1" baseline="30000" dirty="0"/>
                    <a:t>[2]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DE2C204-50A8-4660-B23D-CF0478614D0B}"/>
                </a:ext>
              </a:extLst>
            </p:cNvPr>
            <p:cNvSpPr txBox="1"/>
            <p:nvPr/>
          </p:nvSpPr>
          <p:spPr>
            <a:xfrm>
              <a:off x="19179821" y="7499252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CB11D95-4262-4A6E-BB4A-9876760A61B0}"/>
                </a:ext>
              </a:extLst>
            </p:cNvPr>
            <p:cNvSpPr txBox="1"/>
            <p:nvPr/>
          </p:nvSpPr>
          <p:spPr>
            <a:xfrm>
              <a:off x="19132905" y="11947366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167E3F75-35D3-47E8-9957-07D8757CDCA7}"/>
                </a:ext>
              </a:extLst>
            </p:cNvPr>
            <p:cNvCxnSpPr>
              <a:cxnSpLocks/>
              <a:endCxn id="124" idx="2"/>
            </p:cNvCxnSpPr>
            <p:nvPr/>
          </p:nvCxnSpPr>
          <p:spPr>
            <a:xfrm>
              <a:off x="15985309" y="5955420"/>
              <a:ext cx="2281716" cy="4824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AB2C587C-6356-4E5A-94C9-F513BB0BC2D2}"/>
                </a:ext>
              </a:extLst>
            </p:cNvPr>
            <p:cNvCxnSpPr>
              <a:cxnSpLocks/>
              <a:stCxn id="69" idx="6"/>
              <a:endCxn id="130" idx="2"/>
            </p:cNvCxnSpPr>
            <p:nvPr/>
          </p:nvCxnSpPr>
          <p:spPr>
            <a:xfrm>
              <a:off x="15935388" y="6003669"/>
              <a:ext cx="2281716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C0FDFE82-9324-48C0-B759-BDB0269435FB}"/>
                </a:ext>
              </a:extLst>
            </p:cNvPr>
            <p:cNvCxnSpPr>
              <a:cxnSpLocks/>
              <a:stCxn id="69" idx="6"/>
              <a:endCxn id="136" idx="2"/>
            </p:cNvCxnSpPr>
            <p:nvPr/>
          </p:nvCxnSpPr>
          <p:spPr>
            <a:xfrm>
              <a:off x="15935388" y="6003669"/>
              <a:ext cx="2281715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B7DFDC72-2A66-4941-8D15-777811E89021}"/>
                </a:ext>
              </a:extLst>
            </p:cNvPr>
            <p:cNvCxnSpPr>
              <a:cxnSpLocks/>
              <a:stCxn id="77" idx="6"/>
              <a:endCxn id="132" idx="1"/>
            </p:cNvCxnSpPr>
            <p:nvPr/>
          </p:nvCxnSpPr>
          <p:spPr>
            <a:xfrm flipV="1">
              <a:off x="15935388" y="10585049"/>
              <a:ext cx="2378260" cy="4824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FED47387-6794-4E11-9DE6-765273F24C50}"/>
                </a:ext>
              </a:extLst>
            </p:cNvPr>
            <p:cNvCxnSpPr>
              <a:cxnSpLocks/>
              <a:stCxn id="77" idx="6"/>
              <a:endCxn id="136" idx="2"/>
            </p:cNvCxnSpPr>
            <p:nvPr/>
          </p:nvCxnSpPr>
          <p:spPr>
            <a:xfrm>
              <a:off x="15935388" y="10633298"/>
              <a:ext cx="2281715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245593B0-1D50-45A2-B250-A4A604064FE0}"/>
                </a:ext>
              </a:extLst>
            </p:cNvPr>
            <p:cNvCxnSpPr>
              <a:cxnSpLocks/>
              <a:stCxn id="77" idx="6"/>
              <a:endCxn id="124" idx="2"/>
            </p:cNvCxnSpPr>
            <p:nvPr/>
          </p:nvCxnSpPr>
          <p:spPr>
            <a:xfrm flipV="1">
              <a:off x="15935388" y="6003669"/>
              <a:ext cx="2331637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3CD500C2-14E2-4A79-8384-DE168456B4B6}"/>
                </a:ext>
              </a:extLst>
            </p:cNvPr>
            <p:cNvCxnSpPr>
              <a:cxnSpLocks/>
              <a:stCxn id="83" idx="6"/>
              <a:endCxn id="136" idx="2"/>
            </p:cNvCxnSpPr>
            <p:nvPr/>
          </p:nvCxnSpPr>
          <p:spPr>
            <a:xfrm>
              <a:off x="15935387" y="14838267"/>
              <a:ext cx="2281716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4EAD41E5-C2AE-4E1B-BA6C-3FF71FC0118D}"/>
                </a:ext>
              </a:extLst>
            </p:cNvPr>
            <p:cNvCxnSpPr>
              <a:cxnSpLocks/>
              <a:stCxn id="83" idx="6"/>
              <a:endCxn id="130" idx="2"/>
            </p:cNvCxnSpPr>
            <p:nvPr/>
          </p:nvCxnSpPr>
          <p:spPr>
            <a:xfrm flipV="1">
              <a:off x="15935387" y="10633298"/>
              <a:ext cx="2281717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7555F473-E2AA-4C21-A15C-F1B2FD123B56}"/>
                </a:ext>
              </a:extLst>
            </p:cNvPr>
            <p:cNvCxnSpPr>
              <a:cxnSpLocks/>
              <a:stCxn id="83" idx="6"/>
              <a:endCxn id="124" idx="2"/>
            </p:cNvCxnSpPr>
            <p:nvPr/>
          </p:nvCxnSpPr>
          <p:spPr>
            <a:xfrm flipV="1">
              <a:off x="15935387" y="6003669"/>
              <a:ext cx="2331638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D61C7EC4-20A6-4E7A-88E1-7EA896A43D4F}"/>
                </a:ext>
              </a:extLst>
            </p:cNvPr>
            <p:cNvSpPr txBox="1"/>
            <p:nvPr/>
          </p:nvSpPr>
          <p:spPr>
            <a:xfrm>
              <a:off x="16768491" y="9621511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6C56CF52-3A58-4274-8DC1-60439BB5A6CD}"/>
                </a:ext>
              </a:extLst>
            </p:cNvPr>
            <p:cNvGrpSpPr/>
            <p:nvPr/>
          </p:nvGrpSpPr>
          <p:grpSpPr>
            <a:xfrm>
              <a:off x="23022556" y="4752504"/>
              <a:ext cx="2451721" cy="2502330"/>
              <a:chOff x="29684546" y="3672871"/>
              <a:chExt cx="3992137" cy="3639760"/>
            </a:xfrm>
          </p:grpSpPr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0BB946B4-BE9B-4201-8AF3-2629D83ED7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5FBFCF36-0D9D-49AA-9BE7-C474B77F6A8A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01" name="Oval 200">
                  <a:extLst>
                    <a:ext uri="{FF2B5EF4-FFF2-40B4-BE49-F238E27FC236}">
                      <a16:creationId xmlns:a16="http://schemas.microsoft.com/office/drawing/2014/main" id="{4FE2D7FD-6780-4EFD-93EA-DB104735B58D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C97FB868-4C66-4581-AF3F-274D3F7DB1A2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5DFB4299-0CEC-431E-9C52-83AB1E74DC71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667995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1</a:t>
                  </a:r>
                  <a:r>
                    <a:rPr lang="en-US" i="1" baseline="30000" dirty="0"/>
                    <a:t>[3]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228F0060-E053-46FD-B651-AA2B21970BB2}"/>
                </a:ext>
              </a:extLst>
            </p:cNvPr>
            <p:cNvGrpSpPr/>
            <p:nvPr/>
          </p:nvGrpSpPr>
          <p:grpSpPr>
            <a:xfrm>
              <a:off x="22972635" y="9382133"/>
              <a:ext cx="2451721" cy="2502330"/>
              <a:chOff x="29684546" y="3672871"/>
              <a:chExt cx="3992137" cy="3639760"/>
            </a:xfrm>
          </p:grpSpPr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BC6763BB-2170-4E30-9EBD-A2785AF288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FD7C55E2-7AF6-4552-B139-BC2869A815C4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07" name="Oval 206">
                  <a:extLst>
                    <a:ext uri="{FF2B5EF4-FFF2-40B4-BE49-F238E27FC236}">
                      <a16:creationId xmlns:a16="http://schemas.microsoft.com/office/drawing/2014/main" id="{13D71E06-9A7E-465E-AC78-02F6833F6B99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9017870D-FC43-408F-9EE0-3E8417C9EDCC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F55DD954-6044-4A1B-853E-D2595D70DD06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667995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err="1"/>
                    <a:t>W</a:t>
                  </a:r>
                  <a:r>
                    <a:rPr lang="en-US" i="1" baseline="-25000" dirty="0" err="1"/>
                    <a:t>k</a:t>
                  </a:r>
                  <a:r>
                    <a:rPr lang="en-US" i="1" baseline="30000" dirty="0"/>
                    <a:t>[3]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CC0B110E-9A3D-4045-8235-1B1BB8932170}"/>
                </a:ext>
              </a:extLst>
            </p:cNvPr>
            <p:cNvGrpSpPr/>
            <p:nvPr/>
          </p:nvGrpSpPr>
          <p:grpSpPr>
            <a:xfrm>
              <a:off x="22972634" y="13587102"/>
              <a:ext cx="2451721" cy="2502330"/>
              <a:chOff x="29684546" y="3672871"/>
              <a:chExt cx="3992137" cy="3639760"/>
            </a:xfrm>
          </p:grpSpPr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1653B470-3D5F-4A3C-BDAC-E3EA2FCA76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FA09F064-B95D-4762-9257-036232BE666B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13" name="Oval 212">
                  <a:extLst>
                    <a:ext uri="{FF2B5EF4-FFF2-40B4-BE49-F238E27FC236}">
                      <a16:creationId xmlns:a16="http://schemas.microsoft.com/office/drawing/2014/main" id="{A1ABCAA6-CB5E-4D92-9AD0-64C9F748C5E2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D2DFA9C2-5781-4503-B974-61948E70D618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D730274F-03F2-401D-833D-54A6C6FC0C3F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787034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N</a:t>
                  </a:r>
                  <a:r>
                    <a:rPr lang="en-US" i="1" baseline="30000" dirty="0"/>
                    <a:t>[3]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704E9385-4CF7-47EA-9763-DCB42EE1158B}"/>
                </a:ext>
              </a:extLst>
            </p:cNvPr>
            <p:cNvSpPr txBox="1"/>
            <p:nvPr/>
          </p:nvSpPr>
          <p:spPr>
            <a:xfrm>
              <a:off x="23935352" y="7499252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F62E9668-BE11-49C2-B7DB-C36DA6D6B9E8}"/>
                </a:ext>
              </a:extLst>
            </p:cNvPr>
            <p:cNvSpPr txBox="1"/>
            <p:nvPr/>
          </p:nvSpPr>
          <p:spPr>
            <a:xfrm>
              <a:off x="23888436" y="11947366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CA03C08A-CA8F-4613-A828-25BC2D8C0A35}"/>
                </a:ext>
              </a:extLst>
            </p:cNvPr>
            <p:cNvCxnSpPr>
              <a:cxnSpLocks/>
              <a:endCxn id="201" idx="2"/>
            </p:cNvCxnSpPr>
            <p:nvPr/>
          </p:nvCxnSpPr>
          <p:spPr>
            <a:xfrm>
              <a:off x="20740840" y="5955420"/>
              <a:ext cx="2281716" cy="4824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9108475E-A4C4-47E8-8FC7-932F902E1E22}"/>
                </a:ext>
              </a:extLst>
            </p:cNvPr>
            <p:cNvCxnSpPr>
              <a:cxnSpLocks/>
              <a:endCxn id="207" idx="2"/>
            </p:cNvCxnSpPr>
            <p:nvPr/>
          </p:nvCxnSpPr>
          <p:spPr>
            <a:xfrm>
              <a:off x="20690919" y="6003669"/>
              <a:ext cx="2281716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ACAF4549-EC26-46BE-8281-28DA31BE1726}"/>
                </a:ext>
              </a:extLst>
            </p:cNvPr>
            <p:cNvCxnSpPr>
              <a:cxnSpLocks/>
              <a:endCxn id="213" idx="2"/>
            </p:cNvCxnSpPr>
            <p:nvPr/>
          </p:nvCxnSpPr>
          <p:spPr>
            <a:xfrm>
              <a:off x="20690919" y="6003669"/>
              <a:ext cx="2281715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1844B2CE-7753-4A5E-9289-0C669261F6D0}"/>
                </a:ext>
              </a:extLst>
            </p:cNvPr>
            <p:cNvCxnSpPr>
              <a:cxnSpLocks/>
              <a:endCxn id="209" idx="1"/>
            </p:cNvCxnSpPr>
            <p:nvPr/>
          </p:nvCxnSpPr>
          <p:spPr>
            <a:xfrm flipV="1">
              <a:off x="20690919" y="10585049"/>
              <a:ext cx="2378260" cy="4824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73BF1B39-2920-4A30-9FB5-E090F14A422E}"/>
                </a:ext>
              </a:extLst>
            </p:cNvPr>
            <p:cNvCxnSpPr>
              <a:cxnSpLocks/>
              <a:endCxn id="213" idx="2"/>
            </p:cNvCxnSpPr>
            <p:nvPr/>
          </p:nvCxnSpPr>
          <p:spPr>
            <a:xfrm>
              <a:off x="20690919" y="10633298"/>
              <a:ext cx="2281715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EAF1F38B-AA2E-49EE-924C-30CB27130660}"/>
                </a:ext>
              </a:extLst>
            </p:cNvPr>
            <p:cNvCxnSpPr>
              <a:cxnSpLocks/>
              <a:endCxn id="201" idx="2"/>
            </p:cNvCxnSpPr>
            <p:nvPr/>
          </p:nvCxnSpPr>
          <p:spPr>
            <a:xfrm flipV="1">
              <a:off x="20690919" y="6003669"/>
              <a:ext cx="2331637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4ED67B93-96AA-4B37-B3AC-8D7CD92AE9BF}"/>
                </a:ext>
              </a:extLst>
            </p:cNvPr>
            <p:cNvCxnSpPr>
              <a:cxnSpLocks/>
              <a:endCxn id="213" idx="2"/>
            </p:cNvCxnSpPr>
            <p:nvPr/>
          </p:nvCxnSpPr>
          <p:spPr>
            <a:xfrm>
              <a:off x="20690918" y="14838267"/>
              <a:ext cx="2281716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6F471365-CA07-4BF0-89F2-33F3DBADBA33}"/>
                </a:ext>
              </a:extLst>
            </p:cNvPr>
            <p:cNvCxnSpPr>
              <a:cxnSpLocks/>
              <a:endCxn id="207" idx="2"/>
            </p:cNvCxnSpPr>
            <p:nvPr/>
          </p:nvCxnSpPr>
          <p:spPr>
            <a:xfrm flipV="1">
              <a:off x="20690918" y="10633298"/>
              <a:ext cx="2281717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>
              <a:extLst>
                <a:ext uri="{FF2B5EF4-FFF2-40B4-BE49-F238E27FC236}">
                  <a16:creationId xmlns:a16="http://schemas.microsoft.com/office/drawing/2014/main" id="{987BC306-B772-441B-BCFA-25E91DCF5F40}"/>
                </a:ext>
              </a:extLst>
            </p:cNvPr>
            <p:cNvCxnSpPr>
              <a:cxnSpLocks/>
              <a:endCxn id="201" idx="2"/>
            </p:cNvCxnSpPr>
            <p:nvPr/>
          </p:nvCxnSpPr>
          <p:spPr>
            <a:xfrm flipV="1">
              <a:off x="20690918" y="6003669"/>
              <a:ext cx="2331638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EC7F0846-ED4D-4525-8C95-16475D1A9FE7}"/>
                </a:ext>
              </a:extLst>
            </p:cNvPr>
            <p:cNvSpPr txBox="1"/>
            <p:nvPr/>
          </p:nvSpPr>
          <p:spPr>
            <a:xfrm>
              <a:off x="21524022" y="9621511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8CA75F95-4382-4B37-8D3E-7E03E881B7B9}"/>
                </a:ext>
              </a:extLst>
            </p:cNvPr>
            <p:cNvCxnSpPr>
              <a:cxnSpLocks/>
              <a:stCxn id="201" idx="6"/>
              <a:endCxn id="101" idx="2"/>
            </p:cNvCxnSpPr>
            <p:nvPr/>
          </p:nvCxnSpPr>
          <p:spPr>
            <a:xfrm>
              <a:off x="25474277" y="6003669"/>
              <a:ext cx="2655513" cy="4635182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1C1AFBB5-E222-4091-BC11-1A5AA413CABB}"/>
                </a:ext>
              </a:extLst>
            </p:cNvPr>
            <p:cNvCxnSpPr>
              <a:cxnSpLocks/>
              <a:stCxn id="207" idx="6"/>
              <a:endCxn id="101" idx="2"/>
            </p:cNvCxnSpPr>
            <p:nvPr/>
          </p:nvCxnSpPr>
          <p:spPr>
            <a:xfrm>
              <a:off x="25424356" y="10633298"/>
              <a:ext cx="2705434" cy="5553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FF77A77E-B1FB-45BE-9331-369377FC5315}"/>
                </a:ext>
              </a:extLst>
            </p:cNvPr>
            <p:cNvCxnSpPr>
              <a:cxnSpLocks/>
              <a:stCxn id="213" idx="6"/>
              <a:endCxn id="101" idx="2"/>
            </p:cNvCxnSpPr>
            <p:nvPr/>
          </p:nvCxnSpPr>
          <p:spPr>
            <a:xfrm flipV="1">
              <a:off x="25424355" y="10638851"/>
              <a:ext cx="2705435" cy="4199416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D31032BB-115D-453E-B7D1-D7CAD7373778}"/>
                </a:ext>
              </a:extLst>
            </p:cNvPr>
            <p:cNvSpPr txBox="1"/>
            <p:nvPr/>
          </p:nvSpPr>
          <p:spPr>
            <a:xfrm>
              <a:off x="25921554" y="8598281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E1431433-4280-400C-94B6-31B0B5CC695E}"/>
                </a:ext>
              </a:extLst>
            </p:cNvPr>
            <p:cNvSpPr txBox="1"/>
            <p:nvPr/>
          </p:nvSpPr>
          <p:spPr>
            <a:xfrm>
              <a:off x="25918957" y="11093623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BF15CCAB-0C7D-4719-A960-BEEEE70DA5A3}"/>
                </a:ext>
              </a:extLst>
            </p:cNvPr>
            <p:cNvSpPr txBox="1"/>
            <p:nvPr/>
          </p:nvSpPr>
          <p:spPr>
            <a:xfrm>
              <a:off x="29045592" y="12516179"/>
              <a:ext cx="5557917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#parameter?</a:t>
              </a:r>
            </a:p>
            <a:p>
              <a:endParaRPr lang="en-US" dirty="0"/>
            </a:p>
            <a:p>
              <a:r>
                <a:rPr lang="en-US" dirty="0"/>
                <a:t>2,764,800+100</a:t>
              </a:r>
            </a:p>
            <a:p>
              <a:r>
                <a:rPr lang="en-US" dirty="0"/>
                <a:t>~2.8million 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6835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Transpose convolution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90122"/>
            <a:ext cx="26273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Increase image size after convolution – often used to upsample feature maps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09C811-3D82-4BAD-A359-1FB3F374B8B4}"/>
              </a:ext>
            </a:extLst>
          </p:cNvPr>
          <p:cNvSpPr txBox="1"/>
          <p:nvPr/>
        </p:nvSpPr>
        <p:spPr>
          <a:xfrm>
            <a:off x="12353576" y="5889396"/>
            <a:ext cx="128655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6x6, padding 0, stride 1</a:t>
            </a:r>
          </a:p>
          <a:p>
            <a:r>
              <a:rPr lang="en-US" dirty="0"/>
              <a:t>Kernel: 4x4</a:t>
            </a:r>
          </a:p>
          <a:p>
            <a:endParaRPr lang="en-US" dirty="0"/>
          </a:p>
          <a:p>
            <a:r>
              <a:rPr lang="en-US" dirty="0"/>
              <a:t>Required Output:5x5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EA713F-5B63-4A9F-B773-AB8472D766D9}"/>
              </a:ext>
            </a:extLst>
          </p:cNvPr>
          <p:cNvSpPr/>
          <p:nvPr/>
        </p:nvSpPr>
        <p:spPr>
          <a:xfrm>
            <a:off x="2104303" y="18311063"/>
            <a:ext cx="8725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Animation is from https://github.com/vdumoulin/conv_arithmetic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/>
              <p:nvPr/>
            </p:nvSpPr>
            <p:spPr>
              <a:xfrm>
                <a:off x="12476885" y="10063276"/>
                <a:ext cx="9554817" cy="5265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What is the padding size p?</a:t>
                </a:r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6+2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−4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+1=5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6885" y="10063276"/>
                <a:ext cx="9554817" cy="5265224"/>
              </a:xfrm>
              <a:prstGeom prst="rect">
                <a:avLst/>
              </a:prstGeom>
              <a:blipFill>
                <a:blip r:embed="rId2"/>
                <a:stretch>
                  <a:fillRect l="-3446" t="-3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2DAF7C7-435B-4AFC-8647-CCFDCDBCB190}"/>
              </a:ext>
            </a:extLst>
          </p:cNvPr>
          <p:cNvSpPr txBox="1"/>
          <p:nvPr/>
        </p:nvSpPr>
        <p:spPr>
          <a:xfrm>
            <a:off x="23337078" y="6506817"/>
            <a:ext cx="1135711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Determine padding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Sliding over the </a:t>
            </a:r>
            <a:r>
              <a:rPr lang="en-US" b="1" i="1" dirty="0"/>
              <a:t>output 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b="1" i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every location in output, take the corresponding pixels in input maps and apply the kernel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91479D8-0672-444A-9AD2-A60336C5D1B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509" y="5889396"/>
            <a:ext cx="9404653" cy="10123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962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Convolution is shift-invariant, not for rotation and scale</a:t>
            </a:r>
            <a:endParaRPr lang="en-US" sz="9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63270"/>
            <a:ext cx="26273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CONV cannot deal with arbitrary spatial transformation </a:t>
            </a:r>
          </a:p>
        </p:txBody>
      </p:sp>
      <p:pic>
        <p:nvPicPr>
          <p:cNvPr id="6146" name="Picture 2" descr="Ragdoll Cat Personality, Temperament and Lifespan | Petplan">
            <a:extLst>
              <a:ext uri="{FF2B5EF4-FFF2-40B4-BE49-F238E27FC236}">
                <a16:creationId xmlns:a16="http://schemas.microsoft.com/office/drawing/2014/main" id="{94B67EF6-F048-46E8-A18B-AA6FBC94C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8334" y="764834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Obesity in Cats | VCA Animal Hospital">
            <a:extLst>
              <a:ext uri="{FF2B5EF4-FFF2-40B4-BE49-F238E27FC236}">
                <a16:creationId xmlns:a16="http://schemas.microsoft.com/office/drawing/2014/main" id="{3B5ADAAA-4248-4966-B64A-D9C1F8589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3156" y="7876947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Best Cat Collars in 2021">
            <a:extLst>
              <a:ext uri="{FF2B5EF4-FFF2-40B4-BE49-F238E27FC236}">
                <a16:creationId xmlns:a16="http://schemas.microsoft.com/office/drawing/2014/main" id="{718EA8B8-682E-4FE2-9164-F5FC16BCB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0813" y="10590234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Black and White Cats: 11 Fascinating Facts About These Dapper Felines | The  Dog People by Rover.com">
            <a:extLst>
              <a:ext uri="{FF2B5EF4-FFF2-40B4-BE49-F238E27FC236}">
                <a16:creationId xmlns:a16="http://schemas.microsoft.com/office/drawing/2014/main" id="{3CBF23FF-B5BC-48A2-B662-50A43A1A0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0487" y="10590234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8E3709-9C49-49DD-AF9E-DC572CD885F7}"/>
              </a:ext>
            </a:extLst>
          </p:cNvPr>
          <p:cNvSpPr txBox="1"/>
          <p:nvPr/>
        </p:nvSpPr>
        <p:spPr>
          <a:xfrm>
            <a:off x="24693079" y="13705025"/>
            <a:ext cx="62001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set, cats are roughly the same size</a:t>
            </a:r>
          </a:p>
        </p:txBody>
      </p:sp>
      <p:pic>
        <p:nvPicPr>
          <p:cNvPr id="6154" name="Picture 10" descr="Kittens in Basket, by Bridget McCarty, 1&quot; Scale... 225.00, via Etsy. | Cat  basket, Cats and kittens, Dollhouse miniatures">
            <a:extLst>
              <a:ext uri="{FF2B5EF4-FFF2-40B4-BE49-F238E27FC236}">
                <a16:creationId xmlns:a16="http://schemas.microsoft.com/office/drawing/2014/main" id="{9B8FE76B-4E68-40AD-B427-E711E8518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6150" y="8414204"/>
            <a:ext cx="2247900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02A385A-ADF2-4896-8D04-5D0060AE5B78}"/>
              </a:ext>
            </a:extLst>
          </p:cNvPr>
          <p:cNvSpPr txBox="1"/>
          <p:nvPr/>
        </p:nvSpPr>
        <p:spPr>
          <a:xfrm>
            <a:off x="31323362" y="13713325"/>
            <a:ext cx="62001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test sample, small cat</a:t>
            </a:r>
          </a:p>
        </p:txBody>
      </p:sp>
      <p:pic>
        <p:nvPicPr>
          <p:cNvPr id="21" name="Picture 2" descr="The Shots Your Cat Needs">
            <a:extLst>
              <a:ext uri="{FF2B5EF4-FFF2-40B4-BE49-F238E27FC236}">
                <a16:creationId xmlns:a16="http://schemas.microsoft.com/office/drawing/2014/main" id="{4ECB202A-BF67-43B3-94B4-FA6F41603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900" y="4981434"/>
            <a:ext cx="7477029" cy="498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549C657-81FC-4D35-A863-229740068E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03201" y="4707400"/>
            <a:ext cx="8823129" cy="5882834"/>
          </a:xfrm>
          <a:prstGeom prst="rect">
            <a:avLst/>
          </a:prstGeom>
        </p:spPr>
      </p:pic>
      <p:pic>
        <p:nvPicPr>
          <p:cNvPr id="23" name="Picture 2" descr="The Shots Your Cat Needs">
            <a:extLst>
              <a:ext uri="{FF2B5EF4-FFF2-40B4-BE49-F238E27FC236}">
                <a16:creationId xmlns:a16="http://schemas.microsoft.com/office/drawing/2014/main" id="{1D695812-9599-4A92-87D0-C94CB55B1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47028">
            <a:off x="2271830" y="13100223"/>
            <a:ext cx="7477029" cy="498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1367D63-8F52-40F8-96DC-0EFAC60272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355310">
            <a:off x="13141463" y="12518140"/>
            <a:ext cx="8823129" cy="588283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B6F224A-58A0-49B1-B297-E285BA4D894C}"/>
              </a:ext>
            </a:extLst>
          </p:cNvPr>
          <p:cNvCxnSpPr>
            <a:cxnSpLocks/>
          </p:cNvCxnSpPr>
          <p:nvPr/>
        </p:nvCxnSpPr>
        <p:spPr>
          <a:xfrm>
            <a:off x="11175646" y="8078576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932958F-A3B1-4CD0-AB44-B9A7CE7FDD05}"/>
              </a:ext>
            </a:extLst>
          </p:cNvPr>
          <p:cNvSpPr txBox="1"/>
          <p:nvPr/>
        </p:nvSpPr>
        <p:spPr>
          <a:xfrm>
            <a:off x="11175646" y="6976036"/>
            <a:ext cx="2032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F60F68C-27CF-4095-B5EE-4109CDDC2261}"/>
              </a:ext>
            </a:extLst>
          </p:cNvPr>
          <p:cNvCxnSpPr>
            <a:cxnSpLocks/>
          </p:cNvCxnSpPr>
          <p:nvPr/>
        </p:nvCxnSpPr>
        <p:spPr>
          <a:xfrm>
            <a:off x="10971191" y="15088892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A1BF273-7CFD-4767-89DC-1D76C86A5DB6}"/>
              </a:ext>
            </a:extLst>
          </p:cNvPr>
          <p:cNvSpPr txBox="1"/>
          <p:nvPr/>
        </p:nvSpPr>
        <p:spPr>
          <a:xfrm>
            <a:off x="10971191" y="13986352"/>
            <a:ext cx="2032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60DDE3-11B6-4E4F-88DD-D5606F19537C}"/>
              </a:ext>
            </a:extLst>
          </p:cNvPr>
          <p:cNvCxnSpPr>
            <a:stCxn id="24" idx="0"/>
            <a:endCxn id="24" idx="2"/>
          </p:cNvCxnSpPr>
          <p:nvPr/>
        </p:nvCxnSpPr>
        <p:spPr>
          <a:xfrm>
            <a:off x="15766013" y="13123211"/>
            <a:ext cx="3574029" cy="4672692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0853329-5D64-4D90-BF3F-5F93D1FA2D7F}"/>
              </a:ext>
            </a:extLst>
          </p:cNvPr>
          <p:cNvCxnSpPr>
            <a:cxnSpLocks/>
          </p:cNvCxnSpPr>
          <p:nvPr/>
        </p:nvCxnSpPr>
        <p:spPr>
          <a:xfrm flipH="1">
            <a:off x="15469094" y="13493226"/>
            <a:ext cx="4192444" cy="3770093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776CF47-E7C2-43CE-800F-9E12204722A3}"/>
              </a:ext>
            </a:extLst>
          </p:cNvPr>
          <p:cNvSpPr txBox="1"/>
          <p:nvPr/>
        </p:nvSpPr>
        <p:spPr>
          <a:xfrm>
            <a:off x="25311652" y="4796687"/>
            <a:ext cx="93030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general, the training and test sets can have different distribution</a:t>
            </a:r>
          </a:p>
        </p:txBody>
      </p:sp>
    </p:spTree>
    <p:extLst>
      <p:ext uri="{BB962C8B-B14F-4D97-AF65-F5344CB8AC3E}">
        <p14:creationId xmlns:p14="http://schemas.microsoft.com/office/powerpoint/2010/main" val="33463778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Data augmentation</a:t>
            </a:r>
            <a:endParaRPr lang="en-US" sz="9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63270"/>
            <a:ext cx="31926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Introduce variation in the training data, so model can learn invariance</a:t>
            </a:r>
          </a:p>
        </p:txBody>
      </p:sp>
      <p:pic>
        <p:nvPicPr>
          <p:cNvPr id="21" name="Picture 2" descr="The Shots Your Cat Needs">
            <a:extLst>
              <a:ext uri="{FF2B5EF4-FFF2-40B4-BE49-F238E27FC236}">
                <a16:creationId xmlns:a16="http://schemas.microsoft.com/office/drawing/2014/main" id="{4ECB202A-BF67-43B3-94B4-FA6F41603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918" y="8506028"/>
            <a:ext cx="7477029" cy="498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The Shots Your Cat Needs">
            <a:extLst>
              <a:ext uri="{FF2B5EF4-FFF2-40B4-BE49-F238E27FC236}">
                <a16:creationId xmlns:a16="http://schemas.microsoft.com/office/drawing/2014/main" id="{7F369457-8662-49D6-B088-C9222D05C5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6" r="7567" b="34610"/>
          <a:stretch/>
        </p:blipFill>
        <p:spPr bwMode="auto">
          <a:xfrm>
            <a:off x="15354668" y="8072616"/>
            <a:ext cx="5517507" cy="368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The Shots Your Cat Needs">
            <a:extLst>
              <a:ext uri="{FF2B5EF4-FFF2-40B4-BE49-F238E27FC236}">
                <a16:creationId xmlns:a16="http://schemas.microsoft.com/office/drawing/2014/main" id="{E1938639-6F27-4940-85AE-C1C85FC6A2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6" r="7567" b="34610"/>
          <a:stretch/>
        </p:blipFill>
        <p:spPr bwMode="auto">
          <a:xfrm rot="17559482">
            <a:off x="21675955" y="6602897"/>
            <a:ext cx="5517507" cy="368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The Shots Your Cat Needs">
            <a:extLst>
              <a:ext uri="{FF2B5EF4-FFF2-40B4-BE49-F238E27FC236}">
                <a16:creationId xmlns:a16="http://schemas.microsoft.com/office/drawing/2014/main" id="{724B7566-9624-4929-A2BB-548F845693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6" r="7567" b="34610"/>
          <a:stretch/>
        </p:blipFill>
        <p:spPr bwMode="auto">
          <a:xfrm flipV="1">
            <a:off x="15517443" y="13126626"/>
            <a:ext cx="5517507" cy="368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The Shots Your Cat Needs">
            <a:extLst>
              <a:ext uri="{FF2B5EF4-FFF2-40B4-BE49-F238E27FC236}">
                <a16:creationId xmlns:a16="http://schemas.microsoft.com/office/drawing/2014/main" id="{F0698067-95B5-4475-B88D-628428509A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46" r="7567" b="34610"/>
          <a:stretch/>
        </p:blipFill>
        <p:spPr bwMode="auto">
          <a:xfrm>
            <a:off x="21940997" y="12761844"/>
            <a:ext cx="5517507" cy="368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The Shots Your Cat Needs">
            <a:extLst>
              <a:ext uri="{FF2B5EF4-FFF2-40B4-BE49-F238E27FC236}">
                <a16:creationId xmlns:a16="http://schemas.microsoft.com/office/drawing/2014/main" id="{0E5CA467-2866-4F59-8794-4A736ACBE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  <a14:imgEffect>
                      <a14:colorTemperature colorTemp="112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46" r="7567" b="34610"/>
          <a:stretch/>
        </p:blipFill>
        <p:spPr bwMode="auto">
          <a:xfrm>
            <a:off x="27458504" y="7959971"/>
            <a:ext cx="5517507" cy="368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The Shots Your Cat Needs">
            <a:extLst>
              <a:ext uri="{FF2B5EF4-FFF2-40B4-BE49-F238E27FC236}">
                <a16:creationId xmlns:a16="http://schemas.microsoft.com/office/drawing/2014/main" id="{85642520-792C-4B4F-B75A-E981806F7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  <a14:imgEffect>
                      <a14:colorTemperature colorTemp="112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46" r="7567" b="34610"/>
          <a:stretch/>
        </p:blipFill>
        <p:spPr bwMode="auto">
          <a:xfrm>
            <a:off x="29022260" y="13340354"/>
            <a:ext cx="5517507" cy="368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3B2539F-00F2-4B8E-9684-3333C15E8A05}"/>
              </a:ext>
            </a:extLst>
          </p:cNvPr>
          <p:cNvSpPr/>
          <p:nvPr/>
        </p:nvSpPr>
        <p:spPr bwMode="auto">
          <a:xfrm>
            <a:off x="32375061" y="13676243"/>
            <a:ext cx="1845939" cy="137890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C56F401-D1B2-4A4A-AE13-8B394BD01B9B}"/>
              </a:ext>
            </a:extLst>
          </p:cNvPr>
          <p:cNvCxnSpPr>
            <a:cxnSpLocks/>
          </p:cNvCxnSpPr>
          <p:nvPr/>
        </p:nvCxnSpPr>
        <p:spPr>
          <a:xfrm>
            <a:off x="10581602" y="11219341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5EE8A0A-B050-4C2B-B997-230B68BBCF76}"/>
              </a:ext>
            </a:extLst>
          </p:cNvPr>
          <p:cNvSpPr txBox="1"/>
          <p:nvPr/>
        </p:nvSpPr>
        <p:spPr>
          <a:xfrm>
            <a:off x="9153094" y="8413047"/>
            <a:ext cx="52871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Randomly apply different transformations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54B496-A806-4455-BE2B-772688B2B707}"/>
              </a:ext>
            </a:extLst>
          </p:cNvPr>
          <p:cNvSpPr txBox="1"/>
          <p:nvPr/>
        </p:nvSpPr>
        <p:spPr>
          <a:xfrm>
            <a:off x="15650817" y="17348248"/>
            <a:ext cx="65730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many more 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0CB9EA-A9FE-41D3-BFCB-2495FCF2A471}"/>
              </a:ext>
            </a:extLst>
          </p:cNvPr>
          <p:cNvSpPr/>
          <p:nvPr/>
        </p:nvSpPr>
        <p:spPr>
          <a:xfrm>
            <a:off x="22381453" y="17425192"/>
            <a:ext cx="133405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Check http://ai.stanford.edu/blog/data-augmentation/</a:t>
            </a:r>
          </a:p>
        </p:txBody>
      </p:sp>
    </p:spTree>
    <p:extLst>
      <p:ext uri="{BB962C8B-B14F-4D97-AF65-F5344CB8AC3E}">
        <p14:creationId xmlns:p14="http://schemas.microsoft.com/office/powerpoint/2010/main" val="1657365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Data augmentation</a:t>
            </a:r>
            <a:endParaRPr lang="en-US" sz="9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63270"/>
            <a:ext cx="319263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b="1" dirty="0"/>
              <a:t>Do not </a:t>
            </a:r>
            <a:r>
              <a:rPr lang="en-US" dirty="0"/>
              <a:t>generate these random samples and save them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Instead, implement them as a part of data loading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B623B3-B6BE-456A-9F5E-294EEC8F7504}"/>
              </a:ext>
            </a:extLst>
          </p:cNvPr>
          <p:cNvSpPr/>
          <p:nvPr/>
        </p:nvSpPr>
        <p:spPr>
          <a:xfrm>
            <a:off x="13418071" y="17566919"/>
            <a:ext cx="231579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More examples can be found at https://pytorch.org/vision/stable/auto_examples/plot_transforms.html#sphx-glr-auto-examples-plot-transforms-py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D1FF7003-D13A-44E5-A204-B2B53F0729DB}"/>
              </a:ext>
            </a:extLst>
          </p:cNvPr>
          <p:cNvSpPr/>
          <p:nvPr/>
        </p:nvSpPr>
        <p:spPr bwMode="auto">
          <a:xfrm>
            <a:off x="1987342" y="9096073"/>
            <a:ext cx="1987826" cy="3193774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A3CFD2-3A0C-4B95-969F-E5B26BD44890}"/>
              </a:ext>
            </a:extLst>
          </p:cNvPr>
          <p:cNvCxnSpPr>
            <a:cxnSpLocks/>
          </p:cNvCxnSpPr>
          <p:nvPr/>
        </p:nvCxnSpPr>
        <p:spPr>
          <a:xfrm>
            <a:off x="4352596" y="10813605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The Shots Your Cat Needs">
            <a:extLst>
              <a:ext uri="{FF2B5EF4-FFF2-40B4-BE49-F238E27FC236}">
                <a16:creationId xmlns:a16="http://schemas.microsoft.com/office/drawing/2014/main" id="{8456A8C8-509F-454F-9A82-AA90AA290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040" y="10193803"/>
            <a:ext cx="1809839" cy="120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6108579-DD7C-4DD2-85CC-4F8D5078170E}"/>
              </a:ext>
            </a:extLst>
          </p:cNvPr>
          <p:cNvCxnSpPr>
            <a:cxnSpLocks/>
          </p:cNvCxnSpPr>
          <p:nvPr/>
        </p:nvCxnSpPr>
        <p:spPr>
          <a:xfrm>
            <a:off x="8489881" y="10813605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00CC93-61C0-4217-B9CF-7ECDEFA88476}"/>
              </a:ext>
            </a:extLst>
          </p:cNvPr>
          <p:cNvSpPr/>
          <p:nvPr/>
        </p:nvSpPr>
        <p:spPr bwMode="auto">
          <a:xfrm>
            <a:off x="10548438" y="8227802"/>
            <a:ext cx="12047405" cy="5171606"/>
          </a:xfrm>
          <a:prstGeom prst="roundRect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731AB6-B87B-4BBD-93EF-6E01614507C2}"/>
              </a:ext>
            </a:extLst>
          </p:cNvPr>
          <p:cNvSpPr/>
          <p:nvPr/>
        </p:nvSpPr>
        <p:spPr bwMode="auto">
          <a:xfrm>
            <a:off x="11077247" y="9096073"/>
            <a:ext cx="1034321" cy="356418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</a:t>
            </a:r>
            <a:r>
              <a:rPr lang="en-US" baseline="-25000" dirty="0">
                <a:latin typeface="Arial"/>
              </a:rPr>
              <a:t>1</a:t>
            </a:r>
          </a:p>
          <a:p>
            <a:pPr algn="ctr"/>
            <a:r>
              <a:rPr lang="en-US" sz="3600" baseline="-25000" dirty="0">
                <a:latin typeface="Arial"/>
              </a:rPr>
              <a:t>P=0.5</a:t>
            </a:r>
            <a:endParaRPr lang="en-US" baseline="-25000" dirty="0">
              <a:latin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ECF836-BDCE-4EA5-B4F5-542686680896}"/>
              </a:ext>
            </a:extLst>
          </p:cNvPr>
          <p:cNvSpPr/>
          <p:nvPr/>
        </p:nvSpPr>
        <p:spPr bwMode="auto">
          <a:xfrm>
            <a:off x="12640377" y="9096073"/>
            <a:ext cx="1034321" cy="356418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</a:t>
            </a:r>
            <a:r>
              <a:rPr lang="en-US" baseline="-25000" dirty="0">
                <a:latin typeface="Arial"/>
              </a:rPr>
              <a:t>2</a:t>
            </a:r>
          </a:p>
          <a:p>
            <a:pPr algn="ctr"/>
            <a:r>
              <a:rPr lang="en-US" sz="3600" baseline="-25000" dirty="0"/>
              <a:t>P=0.8</a:t>
            </a:r>
            <a:endParaRPr lang="en-US" baseline="-25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21A6E92-61F3-44AC-A048-63637142CE78}"/>
              </a:ext>
            </a:extLst>
          </p:cNvPr>
          <p:cNvSpPr/>
          <p:nvPr/>
        </p:nvSpPr>
        <p:spPr bwMode="auto">
          <a:xfrm>
            <a:off x="14203507" y="9096073"/>
            <a:ext cx="1034321" cy="356418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</a:t>
            </a:r>
            <a:r>
              <a:rPr lang="en-US" baseline="-25000" dirty="0">
                <a:latin typeface="Arial"/>
              </a:rPr>
              <a:t>3</a:t>
            </a:r>
          </a:p>
          <a:p>
            <a:pPr algn="ctr"/>
            <a:r>
              <a:rPr lang="en-US" sz="3600" baseline="-25000" dirty="0"/>
              <a:t>P=0.2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67E2C2-C421-4DC7-A386-E759FEBC8A42}"/>
              </a:ext>
            </a:extLst>
          </p:cNvPr>
          <p:cNvSpPr/>
          <p:nvPr/>
        </p:nvSpPr>
        <p:spPr bwMode="auto">
          <a:xfrm>
            <a:off x="20776777" y="9096073"/>
            <a:ext cx="1034321" cy="356418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</a:t>
            </a:r>
            <a:r>
              <a:rPr lang="en-US" baseline="-25000" dirty="0">
                <a:latin typeface="Arial"/>
              </a:rPr>
              <a:t>N</a:t>
            </a:r>
          </a:p>
          <a:p>
            <a:pPr algn="ctr"/>
            <a:r>
              <a:rPr lang="en-US" sz="3600" baseline="-25000" dirty="0"/>
              <a:t>P=0.5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6B400A-358A-40E4-A667-0E42DCB5BBCC}"/>
              </a:ext>
            </a:extLst>
          </p:cNvPr>
          <p:cNvSpPr txBox="1"/>
          <p:nvPr/>
        </p:nvSpPr>
        <p:spPr>
          <a:xfrm>
            <a:off x="16961697" y="10306800"/>
            <a:ext cx="2091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7AF297-485C-4389-9A7B-58541115B4E1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12111568" y="10878164"/>
            <a:ext cx="528809" cy="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B68258C-E75D-47AE-A79C-8D251ACA05C0}"/>
              </a:ext>
            </a:extLst>
          </p:cNvPr>
          <p:cNvCxnSpPr>
            <a:cxnSpLocks/>
          </p:cNvCxnSpPr>
          <p:nvPr/>
        </p:nvCxnSpPr>
        <p:spPr>
          <a:xfrm>
            <a:off x="13674698" y="10894893"/>
            <a:ext cx="528809" cy="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035782F-7217-4520-87BE-DD21309113E1}"/>
              </a:ext>
            </a:extLst>
          </p:cNvPr>
          <p:cNvCxnSpPr>
            <a:cxnSpLocks/>
          </p:cNvCxnSpPr>
          <p:nvPr/>
        </p:nvCxnSpPr>
        <p:spPr>
          <a:xfrm>
            <a:off x="15288108" y="10894894"/>
            <a:ext cx="528809" cy="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456A36-593B-4706-A90E-EEDD1C167F77}"/>
              </a:ext>
            </a:extLst>
          </p:cNvPr>
          <p:cNvCxnSpPr>
            <a:cxnSpLocks/>
          </p:cNvCxnSpPr>
          <p:nvPr/>
        </p:nvCxnSpPr>
        <p:spPr>
          <a:xfrm>
            <a:off x="20232443" y="10894895"/>
            <a:ext cx="528809" cy="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EEA4B1A-2580-4ECD-BAF8-266BB271EE2A}"/>
              </a:ext>
            </a:extLst>
          </p:cNvPr>
          <p:cNvSpPr txBox="1"/>
          <p:nvPr/>
        </p:nvSpPr>
        <p:spPr>
          <a:xfrm>
            <a:off x="10722171" y="14459704"/>
            <a:ext cx="13221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P: probability to apply the transformation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CFFD6EB-4A9C-48FF-9AFB-0C162E8D8F62}"/>
              </a:ext>
            </a:extLst>
          </p:cNvPr>
          <p:cNvCxnSpPr>
            <a:cxnSpLocks/>
          </p:cNvCxnSpPr>
          <p:nvPr/>
        </p:nvCxnSpPr>
        <p:spPr>
          <a:xfrm>
            <a:off x="22818209" y="10907026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The Shots Your Cat Needs">
            <a:extLst>
              <a:ext uri="{FF2B5EF4-FFF2-40B4-BE49-F238E27FC236}">
                <a16:creationId xmlns:a16="http://schemas.microsoft.com/office/drawing/2014/main" id="{E542511E-25A5-42A4-A3B8-2189E80E6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05490" flipV="1">
            <a:off x="24842837" y="10306800"/>
            <a:ext cx="1809839" cy="120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9216AE8-3DC6-4946-897A-454373F48FC5}"/>
              </a:ext>
            </a:extLst>
          </p:cNvPr>
          <p:cNvCxnSpPr>
            <a:cxnSpLocks/>
          </p:cNvCxnSpPr>
          <p:nvPr/>
        </p:nvCxnSpPr>
        <p:spPr>
          <a:xfrm>
            <a:off x="26880543" y="10907026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CDDD8E8-B94E-4C32-99BC-A88827489812}"/>
              </a:ext>
            </a:extLst>
          </p:cNvPr>
          <p:cNvSpPr txBox="1"/>
          <p:nvPr/>
        </p:nvSpPr>
        <p:spPr>
          <a:xfrm>
            <a:off x="28899670" y="10480509"/>
            <a:ext cx="6071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to training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C3C7754-D63D-4550-B1D0-2999159F0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016" y="7074478"/>
            <a:ext cx="12903922" cy="708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4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Pooling : another way to reduce computation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90122"/>
            <a:ext cx="262733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used to reduce the image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Parameter free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09C811-3D82-4BAD-A359-1FB3F374B8B4}"/>
              </a:ext>
            </a:extLst>
          </p:cNvPr>
          <p:cNvSpPr txBox="1"/>
          <p:nvPr/>
        </p:nvSpPr>
        <p:spPr>
          <a:xfrm>
            <a:off x="22438481" y="6618266"/>
            <a:ext cx="12865586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8x8</a:t>
            </a:r>
          </a:p>
          <a:p>
            <a:r>
              <a:rPr lang="en-US" dirty="0"/>
              <a:t>Pool size: 2x2</a:t>
            </a:r>
          </a:p>
          <a:p>
            <a:endParaRPr lang="en-US" dirty="0"/>
          </a:p>
          <a:p>
            <a:r>
              <a:rPr lang="en-US" dirty="0"/>
              <a:t>Take every 2x2 neighborhood, compute its max (max pool) or average (averaging pool)</a:t>
            </a:r>
          </a:p>
          <a:p>
            <a:endParaRPr lang="en-US" dirty="0"/>
          </a:p>
          <a:p>
            <a:r>
              <a:rPr lang="en-US" dirty="0"/>
              <a:t>Typically, no padding, stride equals to the </a:t>
            </a:r>
            <a:r>
              <a:rPr lang="en-US" dirty="0" err="1"/>
              <a:t>pool_size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/>
              <p:nvPr/>
            </p:nvSpPr>
            <p:spPr>
              <a:xfrm>
                <a:off x="22783036" y="14255755"/>
                <a:ext cx="9554817" cy="3603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Output size</a:t>
                </a:r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𝑝𝑜𝑜𝑙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𝑠𝑖𝑧𝑒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𝑝𝑜𝑜𝑙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𝑠𝑖𝑧𝑒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3036" y="14255755"/>
                <a:ext cx="9554817" cy="3603230"/>
              </a:xfrm>
              <a:prstGeom prst="rect">
                <a:avLst/>
              </a:prstGeom>
              <a:blipFill>
                <a:blip r:embed="rId2"/>
                <a:stretch>
                  <a:fillRect l="-3380" t="-4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2B0F8296-1607-4631-8115-8E0C79C05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133845"/>
              </p:ext>
            </p:extLst>
          </p:nvPr>
        </p:nvGraphicFramePr>
        <p:xfrm>
          <a:off x="2498531" y="8742170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9825B846-BE98-4E70-8F37-29A05E9BF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802114"/>
              </p:ext>
            </p:extLst>
          </p:nvPr>
        </p:nvGraphicFramePr>
        <p:xfrm>
          <a:off x="13804732" y="10171710"/>
          <a:ext cx="38114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668898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5275C8-8E43-420A-BB70-2066AB4F687C}"/>
              </a:ext>
            </a:extLst>
          </p:cNvPr>
          <p:cNvCxnSpPr>
            <a:cxnSpLocks/>
          </p:cNvCxnSpPr>
          <p:nvPr/>
        </p:nvCxnSpPr>
        <p:spPr>
          <a:xfrm>
            <a:off x="11037512" y="12000510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443C22A-B649-46C7-9C85-A2C989EE41D3}"/>
              </a:ext>
            </a:extLst>
          </p:cNvPr>
          <p:cNvSpPr txBox="1"/>
          <p:nvPr/>
        </p:nvSpPr>
        <p:spPr>
          <a:xfrm>
            <a:off x="10300152" y="10782946"/>
            <a:ext cx="3034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pool</a:t>
            </a:r>
          </a:p>
        </p:txBody>
      </p:sp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7A08E634-57B6-481C-830B-F852E1DB4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642653"/>
              </p:ext>
            </p:extLst>
          </p:nvPr>
        </p:nvGraphicFramePr>
        <p:xfrm>
          <a:off x="2498531" y="8742170"/>
          <a:ext cx="1922206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804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90122"/>
            <a:ext cx="262733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used to reduce the image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Parameter free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09C811-3D82-4BAD-A359-1FB3F374B8B4}"/>
              </a:ext>
            </a:extLst>
          </p:cNvPr>
          <p:cNvSpPr txBox="1"/>
          <p:nvPr/>
        </p:nvSpPr>
        <p:spPr>
          <a:xfrm>
            <a:off x="22438481" y="6618266"/>
            <a:ext cx="12865586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8x8</a:t>
            </a:r>
          </a:p>
          <a:p>
            <a:r>
              <a:rPr lang="en-US" dirty="0"/>
              <a:t>Pool size: 2x2</a:t>
            </a:r>
          </a:p>
          <a:p>
            <a:endParaRPr lang="en-US" dirty="0"/>
          </a:p>
          <a:p>
            <a:r>
              <a:rPr lang="en-US" dirty="0"/>
              <a:t>Take every 2x2 neighborhood, compute its max (max pool) or average (averaging pool)</a:t>
            </a:r>
          </a:p>
          <a:p>
            <a:endParaRPr lang="en-US" dirty="0"/>
          </a:p>
          <a:p>
            <a:r>
              <a:rPr lang="en-US" dirty="0"/>
              <a:t>Typically, no padding, stride equals to the </a:t>
            </a:r>
            <a:r>
              <a:rPr lang="en-US" dirty="0" err="1"/>
              <a:t>pool_size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/>
              <p:nvPr/>
            </p:nvSpPr>
            <p:spPr>
              <a:xfrm>
                <a:off x="22783036" y="14255755"/>
                <a:ext cx="9554817" cy="3603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Output size</a:t>
                </a:r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𝑝𝑜𝑜𝑙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𝑠𝑖𝑧𝑒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𝑝𝑜𝑜𝑙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𝑠𝑖𝑧𝑒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3036" y="14255755"/>
                <a:ext cx="9554817" cy="3603230"/>
              </a:xfrm>
              <a:prstGeom prst="rect">
                <a:avLst/>
              </a:prstGeom>
              <a:blipFill>
                <a:blip r:embed="rId2"/>
                <a:stretch>
                  <a:fillRect l="-3380" t="-4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2B0F8296-1607-4631-8115-8E0C79C053C3}"/>
              </a:ext>
            </a:extLst>
          </p:cNvPr>
          <p:cNvGraphicFramePr>
            <a:graphicFrameLocks noGrp="1"/>
          </p:cNvGraphicFramePr>
          <p:nvPr/>
        </p:nvGraphicFramePr>
        <p:xfrm>
          <a:off x="2498531" y="8742170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9825B846-BE98-4E70-8F37-29A05E9BF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840673"/>
              </p:ext>
            </p:extLst>
          </p:nvPr>
        </p:nvGraphicFramePr>
        <p:xfrm>
          <a:off x="13804732" y="10171710"/>
          <a:ext cx="38114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668898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5275C8-8E43-420A-BB70-2066AB4F687C}"/>
              </a:ext>
            </a:extLst>
          </p:cNvPr>
          <p:cNvCxnSpPr>
            <a:cxnSpLocks/>
          </p:cNvCxnSpPr>
          <p:nvPr/>
        </p:nvCxnSpPr>
        <p:spPr>
          <a:xfrm>
            <a:off x="11037512" y="12000510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443C22A-B649-46C7-9C85-A2C989EE41D3}"/>
              </a:ext>
            </a:extLst>
          </p:cNvPr>
          <p:cNvSpPr txBox="1"/>
          <p:nvPr/>
        </p:nvSpPr>
        <p:spPr>
          <a:xfrm>
            <a:off x="10300152" y="10782946"/>
            <a:ext cx="3034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pool</a:t>
            </a:r>
          </a:p>
        </p:txBody>
      </p:sp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7A08E634-57B6-481C-830B-F852E1DB4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081171"/>
              </p:ext>
            </p:extLst>
          </p:nvPr>
        </p:nvGraphicFramePr>
        <p:xfrm>
          <a:off x="4393592" y="10544460"/>
          <a:ext cx="1922206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18" name="Title 3">
            <a:extLst>
              <a:ext uri="{FF2B5EF4-FFF2-40B4-BE49-F238E27FC236}">
                <a16:creationId xmlns:a16="http://schemas.microsoft.com/office/drawing/2014/main" id="{4564D481-86F3-4C0F-A3D3-234E1B1A8364}"/>
              </a:ext>
            </a:extLst>
          </p:cNvPr>
          <p:cNvSpPr txBox="1">
            <a:spLocks/>
          </p:cNvSpPr>
          <p:nvPr/>
        </p:nvSpPr>
        <p:spPr bwMode="auto">
          <a:xfrm>
            <a:off x="1839223" y="5857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>
            <a:lvl1pPr algn="l" defTabSz="1828754" rtl="0" eaLnBrk="1" latinLnBrk="0" hangingPunct="1">
              <a:spcBef>
                <a:spcPct val="0"/>
              </a:spcBef>
              <a:buNone/>
              <a:defRPr sz="12800" b="0" i="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11500"/>
              <a:t>Pooling : another way to reduce computation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76390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90122"/>
            <a:ext cx="262733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used to reduce the image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Parameter free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09C811-3D82-4BAD-A359-1FB3F374B8B4}"/>
              </a:ext>
            </a:extLst>
          </p:cNvPr>
          <p:cNvSpPr txBox="1"/>
          <p:nvPr/>
        </p:nvSpPr>
        <p:spPr>
          <a:xfrm>
            <a:off x="22438481" y="6618266"/>
            <a:ext cx="12865586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8x8</a:t>
            </a:r>
          </a:p>
          <a:p>
            <a:r>
              <a:rPr lang="en-US" dirty="0"/>
              <a:t>Pool size: 2x2</a:t>
            </a:r>
          </a:p>
          <a:p>
            <a:endParaRPr lang="en-US" dirty="0"/>
          </a:p>
          <a:p>
            <a:r>
              <a:rPr lang="en-US" dirty="0"/>
              <a:t>Take every 2x2 neighborhood, compute its max (max pool) or average (averaging pool)</a:t>
            </a:r>
          </a:p>
          <a:p>
            <a:endParaRPr lang="en-US" dirty="0"/>
          </a:p>
          <a:p>
            <a:r>
              <a:rPr lang="en-US" dirty="0"/>
              <a:t>Typically, no padding, stride equals to the </a:t>
            </a:r>
            <a:r>
              <a:rPr lang="en-US" dirty="0" err="1"/>
              <a:t>pool_size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/>
              <p:nvPr/>
            </p:nvSpPr>
            <p:spPr>
              <a:xfrm>
                <a:off x="22783036" y="14255755"/>
                <a:ext cx="9554817" cy="3603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Output size</a:t>
                </a:r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𝑝𝑜𝑜𝑙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𝑠𝑖𝑧𝑒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𝑝𝑜𝑜𝑙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𝑠𝑖𝑧𝑒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3036" y="14255755"/>
                <a:ext cx="9554817" cy="3603230"/>
              </a:xfrm>
              <a:prstGeom prst="rect">
                <a:avLst/>
              </a:prstGeom>
              <a:blipFill>
                <a:blip r:embed="rId2"/>
                <a:stretch>
                  <a:fillRect l="-3380" t="-4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2B0F8296-1607-4631-8115-8E0C79C053C3}"/>
              </a:ext>
            </a:extLst>
          </p:cNvPr>
          <p:cNvGraphicFramePr>
            <a:graphicFrameLocks noGrp="1"/>
          </p:cNvGraphicFramePr>
          <p:nvPr/>
        </p:nvGraphicFramePr>
        <p:xfrm>
          <a:off x="2498531" y="8742170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9825B846-BE98-4E70-8F37-29A05E9BF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651335"/>
              </p:ext>
            </p:extLst>
          </p:nvPr>
        </p:nvGraphicFramePr>
        <p:xfrm>
          <a:off x="13804732" y="10171710"/>
          <a:ext cx="38114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668898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5275C8-8E43-420A-BB70-2066AB4F687C}"/>
              </a:ext>
            </a:extLst>
          </p:cNvPr>
          <p:cNvCxnSpPr>
            <a:cxnSpLocks/>
          </p:cNvCxnSpPr>
          <p:nvPr/>
        </p:nvCxnSpPr>
        <p:spPr>
          <a:xfrm>
            <a:off x="11037512" y="12000510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443C22A-B649-46C7-9C85-A2C989EE41D3}"/>
              </a:ext>
            </a:extLst>
          </p:cNvPr>
          <p:cNvSpPr txBox="1"/>
          <p:nvPr/>
        </p:nvSpPr>
        <p:spPr>
          <a:xfrm>
            <a:off x="10300152" y="10782946"/>
            <a:ext cx="3034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pool</a:t>
            </a:r>
          </a:p>
        </p:txBody>
      </p:sp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7A08E634-57B6-481C-830B-F852E1DB4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200309"/>
              </p:ext>
            </p:extLst>
          </p:nvPr>
        </p:nvGraphicFramePr>
        <p:xfrm>
          <a:off x="2498531" y="8760135"/>
          <a:ext cx="1922206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8F6FBE6-FFA1-45EE-A881-C92C4792A9F9}"/>
              </a:ext>
            </a:extLst>
          </p:cNvPr>
          <p:cNvSpPr txBox="1"/>
          <p:nvPr/>
        </p:nvSpPr>
        <p:spPr>
          <a:xfrm>
            <a:off x="12595327" y="16783878"/>
            <a:ext cx="10187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2x2 is the most typical choice</a:t>
            </a:r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268CBB22-8B83-4F73-9D8B-6658AB70CABE}"/>
              </a:ext>
            </a:extLst>
          </p:cNvPr>
          <p:cNvSpPr txBox="1">
            <a:spLocks/>
          </p:cNvSpPr>
          <p:nvPr/>
        </p:nvSpPr>
        <p:spPr bwMode="auto">
          <a:xfrm>
            <a:off x="1839223" y="5857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>
            <a:lvl1pPr algn="l" defTabSz="1828754" rtl="0" eaLnBrk="1" latinLnBrk="0" hangingPunct="1">
              <a:spcBef>
                <a:spcPct val="0"/>
              </a:spcBef>
              <a:buNone/>
              <a:defRPr sz="12800" b="0" i="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11500"/>
              <a:t>Pooling : another way to reduce computation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387626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1 3.95062E-6 L 0.00031 3.95062E-6 L 0.05213 3.95062E-6 L 0.10322 -0.00255 L 0.15617 -0.00062 L -0.00039 0.08827 L 0.05178 0.08757 L 0.10287 0.08888 L 0.15578 0.08626 L -0.00039 0.17584 L 0.05105 0.17646 L 0.10287 0.17584 L 0.15578 0.17646 L 0.00031 0.26605 L 0.05213 0.26473 L 0.10361 0.2628 L 0.15578 0.26535 L 0.15578 0.26535 " pathEditMode="relative" ptsTypes="AAAAAAAAAAAAAAAA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Use interpolation to resize images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90122"/>
            <a:ext cx="26273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Another “parameter free” way to resize images</a:t>
            </a:r>
          </a:p>
        </p:txBody>
      </p:sp>
      <p:pic>
        <p:nvPicPr>
          <p:cNvPr id="2050" name="Picture 2" descr="What is bicubic interpolation in image processing? - Quora">
            <a:extLst>
              <a:ext uri="{FF2B5EF4-FFF2-40B4-BE49-F238E27FC236}">
                <a16:creationId xmlns:a16="http://schemas.microsoft.com/office/drawing/2014/main" id="{1147B7D7-C6F0-4FC9-BD2D-F8D638F17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644" y="5122610"/>
            <a:ext cx="13402503" cy="892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882D57-A2B6-4737-9C25-7FDB1CC146CE}"/>
              </a:ext>
            </a:extLst>
          </p:cNvPr>
          <p:cNvSpPr txBox="1"/>
          <p:nvPr/>
        </p:nvSpPr>
        <p:spPr>
          <a:xfrm>
            <a:off x="2408105" y="14459349"/>
            <a:ext cx="1667502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Interpolation: use neighboring pixels to determine value of unknown location (weighted sum)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Weights depend on pixel location; no learnable parameters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A11653-4276-4F48-967B-8866B21BF0B5}"/>
              </a:ext>
            </a:extLst>
          </p:cNvPr>
          <p:cNvSpPr/>
          <p:nvPr/>
        </p:nvSpPr>
        <p:spPr>
          <a:xfrm>
            <a:off x="3445566" y="18923942"/>
            <a:ext cx="112245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https://www.quora.com/What-is-bicubic-interpolation-in-image-processing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9B28A0-8D55-472A-882D-C5AFFC860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3130" y="6493881"/>
            <a:ext cx="14859668" cy="59093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318C0D-EED8-4FA8-BF55-19F7D9B7E336}"/>
              </a:ext>
            </a:extLst>
          </p:cNvPr>
          <p:cNvSpPr txBox="1"/>
          <p:nvPr/>
        </p:nvSpPr>
        <p:spPr>
          <a:xfrm>
            <a:off x="19348174" y="13941287"/>
            <a:ext cx="143653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It is a layer in NN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Differentiable by remembering the interpolation weights</a:t>
            </a:r>
          </a:p>
        </p:txBody>
      </p:sp>
    </p:spTree>
    <p:extLst>
      <p:ext uri="{BB962C8B-B14F-4D97-AF65-F5344CB8AC3E}">
        <p14:creationId xmlns:p14="http://schemas.microsoft.com/office/powerpoint/2010/main" val="25325611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Layers to adjust image size</a:t>
            </a: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078E3BCB-8EEA-42E4-8D43-11413FC326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793761"/>
              </p:ext>
            </p:extLst>
          </p:nvPr>
        </p:nvGraphicFramePr>
        <p:xfrm>
          <a:off x="4896786" y="5981492"/>
          <a:ext cx="29475660" cy="704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8915">
                  <a:extLst>
                    <a:ext uri="{9D8B030D-6E8A-4147-A177-3AD203B41FA5}">
                      <a16:colId xmlns:a16="http://schemas.microsoft.com/office/drawing/2014/main" val="1274150081"/>
                    </a:ext>
                  </a:extLst>
                </a:gridCol>
                <a:gridCol w="7368915">
                  <a:extLst>
                    <a:ext uri="{9D8B030D-6E8A-4147-A177-3AD203B41FA5}">
                      <a16:colId xmlns:a16="http://schemas.microsoft.com/office/drawing/2014/main" val="652381916"/>
                    </a:ext>
                  </a:extLst>
                </a:gridCol>
                <a:gridCol w="4784361">
                  <a:extLst>
                    <a:ext uri="{9D8B030D-6E8A-4147-A177-3AD203B41FA5}">
                      <a16:colId xmlns:a16="http://schemas.microsoft.com/office/drawing/2014/main" val="828960320"/>
                    </a:ext>
                  </a:extLst>
                </a:gridCol>
                <a:gridCol w="9953469">
                  <a:extLst>
                    <a:ext uri="{9D8B030D-6E8A-4147-A177-3AD203B41FA5}">
                      <a16:colId xmlns:a16="http://schemas.microsoft.com/office/drawing/2014/main" val="27940442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Layers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Downsample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Upsample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Pro/Cons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5852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Stride CONV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Same as normal conv, fast to compute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4448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Pooling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Fast to compute, reduce the model power, less popular nowadays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726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Interpolation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Parameter free, fast to compute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4272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Transpose CONV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Yes, but often not used for this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Has learnable parameters for upsampling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39608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B81FB77-3D63-4111-B34B-B46046B3404A}"/>
              </a:ext>
            </a:extLst>
          </p:cNvPr>
          <p:cNvSpPr txBox="1"/>
          <p:nvPr/>
        </p:nvSpPr>
        <p:spPr>
          <a:xfrm>
            <a:off x="2908092" y="14739396"/>
            <a:ext cx="201467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Pooling still is used in classification tasks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Full CONV architecture are more popular for other tasks, e.g. segmentation, super-resolution, denoising …</a:t>
            </a:r>
          </a:p>
        </p:txBody>
      </p:sp>
    </p:spTree>
    <p:extLst>
      <p:ext uri="{BB962C8B-B14F-4D97-AF65-F5344CB8AC3E}">
        <p14:creationId xmlns:p14="http://schemas.microsoft.com/office/powerpoint/2010/main" val="30044616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Batch Normalization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4055998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Revisit image classification</a:t>
            </a:r>
            <a:endParaRPr lang="en-US" sz="13800" dirty="0"/>
          </a:p>
        </p:txBody>
      </p:sp>
      <p:pic>
        <p:nvPicPr>
          <p:cNvPr id="108" name="Picture 2" descr="The Shots Your Cat Needs">
            <a:extLst>
              <a:ext uri="{FF2B5EF4-FFF2-40B4-BE49-F238E27FC236}">
                <a16:creationId xmlns:a16="http://schemas.microsoft.com/office/drawing/2014/main" id="{75069318-523D-47DA-A468-AF053D99D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966" y="10064886"/>
            <a:ext cx="4907587" cy="327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The Shots Your Cat Needs">
            <a:extLst>
              <a:ext uri="{FF2B5EF4-FFF2-40B4-BE49-F238E27FC236}">
                <a16:creationId xmlns:a16="http://schemas.microsoft.com/office/drawing/2014/main" id="{1E6F35C2-79B1-4534-B069-CB4719405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693" y="5835764"/>
            <a:ext cx="4907587" cy="327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2" descr="The Shots Your Cat Needs">
            <a:extLst>
              <a:ext uri="{FF2B5EF4-FFF2-40B4-BE49-F238E27FC236}">
                <a16:creationId xmlns:a16="http://schemas.microsoft.com/office/drawing/2014/main" id="{1A2D3296-9D37-4E53-940C-25FE692DE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692" y="10064886"/>
            <a:ext cx="4907587" cy="327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2" descr="The Shots Your Cat Needs">
            <a:extLst>
              <a:ext uri="{FF2B5EF4-FFF2-40B4-BE49-F238E27FC236}">
                <a16:creationId xmlns:a16="http://schemas.microsoft.com/office/drawing/2014/main" id="{6FB1488E-3C27-4E9C-805C-A738A9319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693" y="14294008"/>
            <a:ext cx="4907587" cy="327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6D999F-D0CF-4CA4-A517-12C0F443CCF3}"/>
              </a:ext>
            </a:extLst>
          </p:cNvPr>
          <p:cNvSpPr txBox="1"/>
          <p:nvPr/>
        </p:nvSpPr>
        <p:spPr>
          <a:xfrm>
            <a:off x="1930396" y="13832343"/>
            <a:ext cx="3814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640x480x3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934E9B-85D2-416F-B31D-C9196430F87D}"/>
              </a:ext>
            </a:extLst>
          </p:cNvPr>
          <p:cNvSpPr txBox="1"/>
          <p:nvPr/>
        </p:nvSpPr>
        <p:spPr>
          <a:xfrm>
            <a:off x="10424160" y="4912434"/>
            <a:ext cx="246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0D40B78-9B84-430D-9C14-61D029544DE4}"/>
              </a:ext>
            </a:extLst>
          </p:cNvPr>
          <p:cNvSpPr txBox="1"/>
          <p:nvPr/>
        </p:nvSpPr>
        <p:spPr>
          <a:xfrm>
            <a:off x="9993085" y="9141556"/>
            <a:ext cx="246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green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83D012C-D8B3-4082-ABD9-C3F481EA222E}"/>
              </a:ext>
            </a:extLst>
          </p:cNvPr>
          <p:cNvSpPr txBox="1"/>
          <p:nvPr/>
        </p:nvSpPr>
        <p:spPr>
          <a:xfrm>
            <a:off x="10244280" y="13559900"/>
            <a:ext cx="246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00AD4829-6F17-445B-80D0-F38C12A4A7E8}"/>
              </a:ext>
            </a:extLst>
          </p:cNvPr>
          <p:cNvSpPr/>
          <p:nvPr/>
        </p:nvSpPr>
        <p:spPr>
          <a:xfrm>
            <a:off x="13837028" y="5835764"/>
            <a:ext cx="971048" cy="11729968"/>
          </a:xfrm>
          <a:prstGeom prst="rightBrace">
            <a:avLst>
              <a:gd name="adj1" fmla="val 56396"/>
              <a:gd name="adj2" fmla="val 5055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Arrow: Right 118">
            <a:extLst>
              <a:ext uri="{FF2B5EF4-FFF2-40B4-BE49-F238E27FC236}">
                <a16:creationId xmlns:a16="http://schemas.microsoft.com/office/drawing/2014/main" id="{74CE3F7E-17C0-451B-95C2-72D37CBDEF8E}"/>
              </a:ext>
            </a:extLst>
          </p:cNvPr>
          <p:cNvSpPr/>
          <p:nvPr/>
        </p:nvSpPr>
        <p:spPr bwMode="auto">
          <a:xfrm>
            <a:off x="15049820" y="11328473"/>
            <a:ext cx="5628684" cy="97677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7B797D1-BDD9-4A36-9E91-603A2814417F}"/>
              </a:ext>
            </a:extLst>
          </p:cNvPr>
          <p:cNvSpPr txBox="1"/>
          <p:nvPr/>
        </p:nvSpPr>
        <p:spPr>
          <a:xfrm>
            <a:off x="14842574" y="12305244"/>
            <a:ext cx="58359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Flatten and concatenate RGB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A2AEE6B4-7164-41FB-AA06-3615C0917198}"/>
              </a:ext>
            </a:extLst>
          </p:cNvPr>
          <p:cNvGrpSpPr>
            <a:grpSpLocks noChangeAspect="1"/>
          </p:cNvGrpSpPr>
          <p:nvPr/>
        </p:nvGrpSpPr>
        <p:grpSpPr>
          <a:xfrm>
            <a:off x="20659856" y="8410103"/>
            <a:ext cx="15554872" cy="7551485"/>
            <a:chOff x="9589445" y="4752504"/>
            <a:chExt cx="24106582" cy="1170311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808D57BB-F3FB-4BA9-9D07-B03EBE8309CC}"/>
                    </a:ext>
                  </a:extLst>
                </p:cNvPr>
                <p:cNvSpPr/>
                <p:nvPr/>
              </p:nvSpPr>
              <p:spPr>
                <a:xfrm>
                  <a:off x="9589445" y="9656428"/>
                  <a:ext cx="902297" cy="90627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𝑿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808D57BB-F3FB-4BA9-9D07-B03EBE8309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9445" y="9656428"/>
                  <a:ext cx="902297" cy="90627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60DFD964-6050-4000-A8AE-9CE6BB6A1392}"/>
                </a:ext>
              </a:extLst>
            </p:cNvPr>
            <p:cNvGrpSpPr/>
            <p:nvPr/>
          </p:nvGrpSpPr>
          <p:grpSpPr>
            <a:xfrm>
              <a:off x="13483667" y="4752504"/>
              <a:ext cx="2451721" cy="2502329"/>
              <a:chOff x="29684546" y="3672871"/>
              <a:chExt cx="3992137" cy="3639760"/>
            </a:xfrm>
          </p:grpSpPr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F62F888-9D42-403E-B74A-7180565EB6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716CD749-DC9B-4D51-85C1-B073CF880A38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90" name="Oval 289">
                  <a:extLst>
                    <a:ext uri="{FF2B5EF4-FFF2-40B4-BE49-F238E27FC236}">
                      <a16:creationId xmlns:a16="http://schemas.microsoft.com/office/drawing/2014/main" id="{0080C24E-7DE5-4ACC-AAC3-A9B0396C109C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91" name="TextBox 290">
                  <a:extLst>
                    <a:ext uri="{FF2B5EF4-FFF2-40B4-BE49-F238E27FC236}">
                      <a16:creationId xmlns:a16="http://schemas.microsoft.com/office/drawing/2014/main" id="{BEF029F8-4F89-47EF-8DF3-BAD962518CE5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92" name="TextBox 291">
                  <a:extLst>
                    <a:ext uri="{FF2B5EF4-FFF2-40B4-BE49-F238E27FC236}">
                      <a16:creationId xmlns:a16="http://schemas.microsoft.com/office/drawing/2014/main" id="{E553535F-F5A8-40CC-8016-096B8D9A60E1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1</a:t>
                  </a:r>
                  <a:r>
                    <a:rPr lang="en-US" sz="3200" i="1" baseline="30000" dirty="0"/>
                    <a:t>[1]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01D44164-160F-47EE-A676-B453CC74B02C}"/>
                </a:ext>
              </a:extLst>
            </p:cNvPr>
            <p:cNvCxnSpPr>
              <a:cxnSpLocks/>
            </p:cNvCxnSpPr>
            <p:nvPr/>
          </p:nvCxnSpPr>
          <p:spPr>
            <a:xfrm>
              <a:off x="30618063" y="10633198"/>
              <a:ext cx="1534770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9FBDB0E1-7358-4C7B-BDEB-966EE5401D0B}"/>
                    </a:ext>
                  </a:extLst>
                </p:cNvPr>
                <p:cNvSpPr/>
                <p:nvPr/>
              </p:nvSpPr>
              <p:spPr>
                <a:xfrm>
                  <a:off x="32210815" y="10105545"/>
                  <a:ext cx="1485212" cy="9390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9FBDB0E1-7358-4C7B-BDEB-966EE5401D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10815" y="10105545"/>
                  <a:ext cx="1485212" cy="9390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D0386CC9-ABB6-40E5-830B-AF6C9BFDA272}"/>
                </a:ext>
              </a:extLst>
            </p:cNvPr>
            <p:cNvGrpSpPr/>
            <p:nvPr/>
          </p:nvGrpSpPr>
          <p:grpSpPr>
            <a:xfrm>
              <a:off x="13483667" y="9382133"/>
              <a:ext cx="2451721" cy="2502329"/>
              <a:chOff x="29684546" y="3672871"/>
              <a:chExt cx="3992137" cy="3639760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6AD85302-D1ED-4C4A-88E4-733663CCB0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84" name="Group 283">
                <a:extLst>
                  <a:ext uri="{FF2B5EF4-FFF2-40B4-BE49-F238E27FC236}">
                    <a16:creationId xmlns:a16="http://schemas.microsoft.com/office/drawing/2014/main" id="{7C2A28B8-83F0-4C6C-BD4C-DED04D5E5B07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85" name="Oval 284">
                  <a:extLst>
                    <a:ext uri="{FF2B5EF4-FFF2-40B4-BE49-F238E27FC236}">
                      <a16:creationId xmlns:a16="http://schemas.microsoft.com/office/drawing/2014/main" id="{69F10758-DF0B-4954-B571-AADE0D5697BD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86" name="TextBox 285">
                  <a:extLst>
                    <a:ext uri="{FF2B5EF4-FFF2-40B4-BE49-F238E27FC236}">
                      <a16:creationId xmlns:a16="http://schemas.microsoft.com/office/drawing/2014/main" id="{70E44DF2-6F11-46FB-96C9-C7508CEA6247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87" name="TextBox 286">
                  <a:extLst>
                    <a:ext uri="{FF2B5EF4-FFF2-40B4-BE49-F238E27FC236}">
                      <a16:creationId xmlns:a16="http://schemas.microsoft.com/office/drawing/2014/main" id="{A40752CF-9029-4075-ACF3-BB5A290D3D62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 err="1"/>
                    <a:t>W</a:t>
                  </a:r>
                  <a:r>
                    <a:rPr lang="en-US" sz="3200" i="1" baseline="-25000" dirty="0" err="1"/>
                    <a:t>k</a:t>
                  </a:r>
                  <a:r>
                    <a:rPr lang="en-US" sz="3200" i="1" baseline="30000" dirty="0"/>
                    <a:t>[1]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AE1FCD39-D8D7-4915-BF93-7FFC46C0DB77}"/>
                </a:ext>
              </a:extLst>
            </p:cNvPr>
            <p:cNvGrpSpPr/>
            <p:nvPr/>
          </p:nvGrpSpPr>
          <p:grpSpPr>
            <a:xfrm>
              <a:off x="13483666" y="13587102"/>
              <a:ext cx="2451721" cy="2502329"/>
              <a:chOff x="29684546" y="3672871"/>
              <a:chExt cx="3992137" cy="3639760"/>
            </a:xfrm>
          </p:grpSpPr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1F3509CE-15E9-485A-847D-4FE35044A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446ADD7D-1D63-4269-94C3-2872492E782E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80" name="Oval 279">
                  <a:extLst>
                    <a:ext uri="{FF2B5EF4-FFF2-40B4-BE49-F238E27FC236}">
                      <a16:creationId xmlns:a16="http://schemas.microsoft.com/office/drawing/2014/main" id="{13601CDF-0A79-4BF8-B86E-1C11B750491F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81" name="TextBox 280">
                  <a:extLst>
                    <a:ext uri="{FF2B5EF4-FFF2-40B4-BE49-F238E27FC236}">
                      <a16:creationId xmlns:a16="http://schemas.microsoft.com/office/drawing/2014/main" id="{84288C6E-6836-4C12-AD99-B759CCC91566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82" name="TextBox 281">
                  <a:extLst>
                    <a:ext uri="{FF2B5EF4-FFF2-40B4-BE49-F238E27FC236}">
                      <a16:creationId xmlns:a16="http://schemas.microsoft.com/office/drawing/2014/main" id="{3162BC38-E36F-486A-96CE-4F83993BC168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787034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N</a:t>
                  </a:r>
                  <a:r>
                    <a:rPr lang="en-US" sz="3200" i="1" baseline="30000" dirty="0"/>
                    <a:t>[1]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5C3ED9C6-FD50-46D1-B8EA-9C24B990881B}"/>
                </a:ext>
              </a:extLst>
            </p:cNvPr>
            <p:cNvGrpSpPr/>
            <p:nvPr/>
          </p:nvGrpSpPr>
          <p:grpSpPr>
            <a:xfrm>
              <a:off x="28129790" y="9387686"/>
              <a:ext cx="2451721" cy="2502329"/>
              <a:chOff x="29684546" y="3672871"/>
              <a:chExt cx="3992137" cy="3639760"/>
            </a:xfrm>
          </p:grpSpPr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57BA8221-934D-474A-AD9D-85B5F29B26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07D7EE16-E7C9-4126-99FD-EA6E42A33DFC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75" name="Oval 274">
                  <a:extLst>
                    <a:ext uri="{FF2B5EF4-FFF2-40B4-BE49-F238E27FC236}">
                      <a16:creationId xmlns:a16="http://schemas.microsoft.com/office/drawing/2014/main" id="{2DBF4245-4B20-4CC4-AA22-31084D2392E9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CD9F9101-9274-4146-A62E-89E24540F804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3BF0A8A8-4B20-4AF0-BDCD-866DD6BAE02B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1</a:t>
                  </a:r>
                  <a:r>
                    <a:rPr lang="en-US" sz="3200" i="1" baseline="30000" dirty="0"/>
                    <a:t>[4]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FEE6899D-6FAD-47E1-99CF-A053C6B4BFC6}"/>
                </a:ext>
              </a:extLst>
            </p:cNvPr>
            <p:cNvCxnSpPr>
              <a:cxnSpLocks/>
              <a:endCxn id="290" idx="2"/>
            </p:cNvCxnSpPr>
            <p:nvPr/>
          </p:nvCxnSpPr>
          <p:spPr>
            <a:xfrm flipV="1">
              <a:off x="10445770" y="6003669"/>
              <a:ext cx="3037897" cy="3680394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4E4B546A-FFC5-4BBC-A536-289D9EBF024F}"/>
                </a:ext>
              </a:extLst>
            </p:cNvPr>
            <p:cNvCxnSpPr>
              <a:cxnSpLocks/>
              <a:endCxn id="280" idx="2"/>
            </p:cNvCxnSpPr>
            <p:nvPr/>
          </p:nvCxnSpPr>
          <p:spPr>
            <a:xfrm>
              <a:off x="10445770" y="10712585"/>
              <a:ext cx="3037896" cy="4125682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C50037BB-5CC5-426B-B186-19C446BCD577}"/>
                </a:ext>
              </a:extLst>
            </p:cNvPr>
            <p:cNvSpPr txBox="1"/>
            <p:nvPr/>
          </p:nvSpPr>
          <p:spPr>
            <a:xfrm>
              <a:off x="14412681" y="7603756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40E7B818-9D9D-4B65-91CA-07D8A21A1C13}"/>
                </a:ext>
              </a:extLst>
            </p:cNvPr>
            <p:cNvSpPr txBox="1"/>
            <p:nvPr/>
          </p:nvSpPr>
          <p:spPr>
            <a:xfrm>
              <a:off x="14365764" y="12051868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98007CDE-9DA5-4F3D-9053-E4E1C3E75EAF}"/>
                </a:ext>
              </a:extLst>
            </p:cNvPr>
            <p:cNvSpPr txBox="1"/>
            <p:nvPr/>
          </p:nvSpPr>
          <p:spPr>
            <a:xfrm>
              <a:off x="11878197" y="9347489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B2FE8E03-62B6-4B2D-8270-30771C1F9410}"/>
                </a:ext>
              </a:extLst>
            </p:cNvPr>
            <p:cNvGrpSpPr/>
            <p:nvPr/>
          </p:nvGrpSpPr>
          <p:grpSpPr>
            <a:xfrm>
              <a:off x="18267025" y="4752504"/>
              <a:ext cx="2451721" cy="2502329"/>
              <a:chOff x="29684546" y="3672871"/>
              <a:chExt cx="3992137" cy="3639760"/>
            </a:xfrm>
          </p:grpSpPr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BA55BD36-0F20-49BF-AFE0-A6662341DF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6A977B63-E576-45FB-887F-06CA2A2B5CAA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E9A62039-3505-4C22-97C7-E1E7042CA0DB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97E3F478-85B3-4B65-84B0-133A2D7BFA97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FF546D4C-35CD-4400-902B-4297A16C21BF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1</a:t>
                  </a:r>
                  <a:r>
                    <a:rPr lang="en-US" sz="3200" i="1" baseline="30000" dirty="0"/>
                    <a:t>[2]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63B55EEB-E4C7-47C8-ABE4-C81ACB33A4EF}"/>
                </a:ext>
              </a:extLst>
            </p:cNvPr>
            <p:cNvGrpSpPr/>
            <p:nvPr/>
          </p:nvGrpSpPr>
          <p:grpSpPr>
            <a:xfrm>
              <a:off x="18217104" y="9382133"/>
              <a:ext cx="2451721" cy="2502329"/>
              <a:chOff x="29684546" y="3672871"/>
              <a:chExt cx="3992137" cy="3639760"/>
            </a:xfrm>
          </p:grpSpPr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D4E3B90B-7B37-4F39-B29B-77EAC1345E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58CF74CC-2135-40BD-A572-A42BE77A8976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65" name="Oval 264">
                  <a:extLst>
                    <a:ext uri="{FF2B5EF4-FFF2-40B4-BE49-F238E27FC236}">
                      <a16:creationId xmlns:a16="http://schemas.microsoft.com/office/drawing/2014/main" id="{8B431CC5-1169-4C69-95F2-1DAD9774BFC4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66" name="TextBox 265">
                  <a:extLst>
                    <a:ext uri="{FF2B5EF4-FFF2-40B4-BE49-F238E27FC236}">
                      <a16:creationId xmlns:a16="http://schemas.microsoft.com/office/drawing/2014/main" id="{E035284D-FD48-4AC9-985C-19BF72286733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67" name="TextBox 266">
                  <a:extLst>
                    <a:ext uri="{FF2B5EF4-FFF2-40B4-BE49-F238E27FC236}">
                      <a16:creationId xmlns:a16="http://schemas.microsoft.com/office/drawing/2014/main" id="{61714B8C-6AB4-4C79-9AFB-4F922CE633A5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 err="1"/>
                    <a:t>W</a:t>
                  </a:r>
                  <a:r>
                    <a:rPr lang="en-US" sz="3200" i="1" baseline="-25000" dirty="0" err="1"/>
                    <a:t>k</a:t>
                  </a:r>
                  <a:r>
                    <a:rPr lang="en-US" sz="3200" i="1" baseline="30000" dirty="0"/>
                    <a:t>[2]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B6062A71-678D-44B9-B290-3E87948FCD2E}"/>
                </a:ext>
              </a:extLst>
            </p:cNvPr>
            <p:cNvGrpSpPr/>
            <p:nvPr/>
          </p:nvGrpSpPr>
          <p:grpSpPr>
            <a:xfrm>
              <a:off x="18217103" y="13587102"/>
              <a:ext cx="2451721" cy="2502329"/>
              <a:chOff x="29684546" y="3672871"/>
              <a:chExt cx="3992137" cy="3639760"/>
            </a:xfrm>
          </p:grpSpPr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23FF941D-36B3-4CD2-AFD4-76D40142B9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59" name="Group 258">
                <a:extLst>
                  <a:ext uri="{FF2B5EF4-FFF2-40B4-BE49-F238E27FC236}">
                    <a16:creationId xmlns:a16="http://schemas.microsoft.com/office/drawing/2014/main" id="{9D00203C-1840-4BE2-AB20-DA80A15FADB5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60" name="Oval 259">
                  <a:extLst>
                    <a:ext uri="{FF2B5EF4-FFF2-40B4-BE49-F238E27FC236}">
                      <a16:creationId xmlns:a16="http://schemas.microsoft.com/office/drawing/2014/main" id="{9F04E782-336F-451E-90BB-F142C04A61D1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1B0B8036-7A65-4245-98F5-365B1BBE10A2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62" name="TextBox 261">
                  <a:extLst>
                    <a:ext uri="{FF2B5EF4-FFF2-40B4-BE49-F238E27FC236}">
                      <a16:creationId xmlns:a16="http://schemas.microsoft.com/office/drawing/2014/main" id="{8A9B105D-DCE9-406D-8A63-B0BA947D9B06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787034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N</a:t>
                  </a:r>
                  <a:r>
                    <a:rPr lang="en-US" sz="3200" i="1" baseline="30000" dirty="0"/>
                    <a:t>[2]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388A7D59-20F6-4696-A730-355526E49554}"/>
                </a:ext>
              </a:extLst>
            </p:cNvPr>
            <p:cNvSpPr txBox="1"/>
            <p:nvPr/>
          </p:nvSpPr>
          <p:spPr>
            <a:xfrm>
              <a:off x="19146118" y="7499253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F7C80571-BFA4-4132-975D-DBDBEA871C6C}"/>
                </a:ext>
              </a:extLst>
            </p:cNvPr>
            <p:cNvSpPr txBox="1"/>
            <p:nvPr/>
          </p:nvSpPr>
          <p:spPr>
            <a:xfrm>
              <a:off x="19099202" y="11947365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C6EB3C3C-B9AF-4013-BF10-A181F4A69F15}"/>
                </a:ext>
              </a:extLst>
            </p:cNvPr>
            <p:cNvCxnSpPr>
              <a:cxnSpLocks/>
              <a:endCxn id="270" idx="2"/>
            </p:cNvCxnSpPr>
            <p:nvPr/>
          </p:nvCxnSpPr>
          <p:spPr>
            <a:xfrm>
              <a:off x="15985309" y="5955420"/>
              <a:ext cx="2281716" cy="4824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C8096D2C-EC88-4874-9218-8446CE2A9084}"/>
                </a:ext>
              </a:extLst>
            </p:cNvPr>
            <p:cNvCxnSpPr>
              <a:cxnSpLocks/>
              <a:stCxn id="290" idx="6"/>
              <a:endCxn id="265" idx="2"/>
            </p:cNvCxnSpPr>
            <p:nvPr/>
          </p:nvCxnSpPr>
          <p:spPr>
            <a:xfrm>
              <a:off x="15935388" y="6003669"/>
              <a:ext cx="2281716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AA168201-92F2-4C60-9DF9-20D7B6AB46A4}"/>
                </a:ext>
              </a:extLst>
            </p:cNvPr>
            <p:cNvCxnSpPr>
              <a:cxnSpLocks/>
              <a:stCxn id="290" idx="6"/>
              <a:endCxn id="260" idx="2"/>
            </p:cNvCxnSpPr>
            <p:nvPr/>
          </p:nvCxnSpPr>
          <p:spPr>
            <a:xfrm>
              <a:off x="15935388" y="6003669"/>
              <a:ext cx="2281715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A33B0E42-85EF-4BF7-B753-208A6DBFDAB6}"/>
                </a:ext>
              </a:extLst>
            </p:cNvPr>
            <p:cNvCxnSpPr>
              <a:cxnSpLocks/>
              <a:stCxn id="285" idx="6"/>
              <a:endCxn id="267" idx="1"/>
            </p:cNvCxnSpPr>
            <p:nvPr/>
          </p:nvCxnSpPr>
          <p:spPr>
            <a:xfrm flipV="1">
              <a:off x="15935388" y="10576519"/>
              <a:ext cx="2378261" cy="5677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FFBD4BCF-9773-475D-ABC2-67D975765037}"/>
                </a:ext>
              </a:extLst>
            </p:cNvPr>
            <p:cNvCxnSpPr>
              <a:cxnSpLocks/>
              <a:stCxn id="285" idx="6"/>
              <a:endCxn id="260" idx="2"/>
            </p:cNvCxnSpPr>
            <p:nvPr/>
          </p:nvCxnSpPr>
          <p:spPr>
            <a:xfrm>
              <a:off x="15935388" y="10633298"/>
              <a:ext cx="2281715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011274D2-953B-44B0-AC49-5FDE568EA2E1}"/>
                </a:ext>
              </a:extLst>
            </p:cNvPr>
            <p:cNvCxnSpPr>
              <a:cxnSpLocks/>
              <a:stCxn id="285" idx="6"/>
              <a:endCxn id="270" idx="2"/>
            </p:cNvCxnSpPr>
            <p:nvPr/>
          </p:nvCxnSpPr>
          <p:spPr>
            <a:xfrm flipV="1">
              <a:off x="15935388" y="6003669"/>
              <a:ext cx="2331637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6BE095F6-05B8-4EDA-8157-B743628DE777}"/>
                </a:ext>
              </a:extLst>
            </p:cNvPr>
            <p:cNvCxnSpPr>
              <a:cxnSpLocks/>
              <a:stCxn id="280" idx="6"/>
              <a:endCxn id="260" idx="2"/>
            </p:cNvCxnSpPr>
            <p:nvPr/>
          </p:nvCxnSpPr>
          <p:spPr>
            <a:xfrm>
              <a:off x="15935387" y="14838267"/>
              <a:ext cx="2281716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DFAA34A0-496F-4B34-AAEF-53A8D3B45993}"/>
                </a:ext>
              </a:extLst>
            </p:cNvPr>
            <p:cNvCxnSpPr>
              <a:cxnSpLocks/>
              <a:stCxn id="280" idx="6"/>
              <a:endCxn id="265" idx="2"/>
            </p:cNvCxnSpPr>
            <p:nvPr/>
          </p:nvCxnSpPr>
          <p:spPr>
            <a:xfrm flipV="1">
              <a:off x="15935387" y="10633298"/>
              <a:ext cx="2281717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C99DF82B-6882-4A26-96B3-FC823E9FA557}"/>
                </a:ext>
              </a:extLst>
            </p:cNvPr>
            <p:cNvCxnSpPr>
              <a:cxnSpLocks/>
              <a:stCxn id="280" idx="6"/>
              <a:endCxn id="270" idx="2"/>
            </p:cNvCxnSpPr>
            <p:nvPr/>
          </p:nvCxnSpPr>
          <p:spPr>
            <a:xfrm flipV="1">
              <a:off x="15935387" y="6003669"/>
              <a:ext cx="2331638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46113320-3BF8-4C36-B8E6-7CDC7F446D12}"/>
                </a:ext>
              </a:extLst>
            </p:cNvPr>
            <p:cNvSpPr txBox="1"/>
            <p:nvPr/>
          </p:nvSpPr>
          <p:spPr>
            <a:xfrm>
              <a:off x="16734787" y="9621511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4A9E913D-9B3F-492B-9A8C-F5A3A4372E0D}"/>
                </a:ext>
              </a:extLst>
            </p:cNvPr>
            <p:cNvGrpSpPr/>
            <p:nvPr/>
          </p:nvGrpSpPr>
          <p:grpSpPr>
            <a:xfrm>
              <a:off x="23022556" y="4752504"/>
              <a:ext cx="2451721" cy="2502329"/>
              <a:chOff x="29684546" y="3672871"/>
              <a:chExt cx="3992137" cy="3639760"/>
            </a:xfrm>
          </p:grpSpPr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7F858FF5-6DD5-4271-9946-D565F502C7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9AD5D267-8C4C-4AEA-BE48-0FD1C6D5A539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55" name="Oval 254">
                  <a:extLst>
                    <a:ext uri="{FF2B5EF4-FFF2-40B4-BE49-F238E27FC236}">
                      <a16:creationId xmlns:a16="http://schemas.microsoft.com/office/drawing/2014/main" id="{D4EC509B-B6AE-411D-88CB-BBE797CC151B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43BAF027-109B-42EE-931C-A004390FC9AE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7F7CCEE9-3724-45DB-AA27-6F97104E7918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1</a:t>
                  </a:r>
                  <a:r>
                    <a:rPr lang="en-US" sz="3200" i="1" baseline="30000" dirty="0"/>
                    <a:t>[3]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0B01A320-13D5-4A12-83C1-FF574C2C5C67}"/>
                </a:ext>
              </a:extLst>
            </p:cNvPr>
            <p:cNvGrpSpPr/>
            <p:nvPr/>
          </p:nvGrpSpPr>
          <p:grpSpPr>
            <a:xfrm>
              <a:off x="22972635" y="9382133"/>
              <a:ext cx="2451721" cy="2502329"/>
              <a:chOff x="29684546" y="3672871"/>
              <a:chExt cx="3992137" cy="3639760"/>
            </a:xfrm>
          </p:grpSpPr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9D3EE3F6-01E0-41D9-AB57-2005299E78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5686F78D-5299-471E-939F-998A27A79107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50" name="Oval 249">
                  <a:extLst>
                    <a:ext uri="{FF2B5EF4-FFF2-40B4-BE49-F238E27FC236}">
                      <a16:creationId xmlns:a16="http://schemas.microsoft.com/office/drawing/2014/main" id="{167C6904-82BB-43BE-B5CD-F6035E7917A0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91B3C9E2-364D-4F83-B18E-32948C6B82E0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52" name="TextBox 251">
                  <a:extLst>
                    <a:ext uri="{FF2B5EF4-FFF2-40B4-BE49-F238E27FC236}">
                      <a16:creationId xmlns:a16="http://schemas.microsoft.com/office/drawing/2014/main" id="{5ED89004-6B4F-4D13-BF6E-FDF3051CEE99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 err="1"/>
                    <a:t>W</a:t>
                  </a:r>
                  <a:r>
                    <a:rPr lang="en-US" sz="3200" i="1" baseline="-25000" dirty="0" err="1"/>
                    <a:t>k</a:t>
                  </a:r>
                  <a:r>
                    <a:rPr lang="en-US" sz="3200" i="1" baseline="30000" dirty="0"/>
                    <a:t>[3]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A49C7F1B-09CC-4330-9986-2144257D7CBC}"/>
                </a:ext>
              </a:extLst>
            </p:cNvPr>
            <p:cNvGrpSpPr/>
            <p:nvPr/>
          </p:nvGrpSpPr>
          <p:grpSpPr>
            <a:xfrm>
              <a:off x="22972634" y="13587102"/>
              <a:ext cx="2451721" cy="2502329"/>
              <a:chOff x="29684546" y="3672871"/>
              <a:chExt cx="3992137" cy="3639760"/>
            </a:xfrm>
          </p:grpSpPr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7C906A6F-41EB-4E24-A102-C2CB5BCB71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9E5EBC97-82E0-49DA-9E27-4EFE4E0487E7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45" name="Oval 244">
                  <a:extLst>
                    <a:ext uri="{FF2B5EF4-FFF2-40B4-BE49-F238E27FC236}">
                      <a16:creationId xmlns:a16="http://schemas.microsoft.com/office/drawing/2014/main" id="{F05541DD-D501-46D6-83DF-D12A614516FF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46" name="TextBox 245">
                  <a:extLst>
                    <a:ext uri="{FF2B5EF4-FFF2-40B4-BE49-F238E27FC236}">
                      <a16:creationId xmlns:a16="http://schemas.microsoft.com/office/drawing/2014/main" id="{7D28C11B-2C6D-4347-98C8-6F7DFA51C6E4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47" name="TextBox 246">
                  <a:extLst>
                    <a:ext uri="{FF2B5EF4-FFF2-40B4-BE49-F238E27FC236}">
                      <a16:creationId xmlns:a16="http://schemas.microsoft.com/office/drawing/2014/main" id="{15E69708-23EF-438B-B799-421B9468DBE9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787034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N</a:t>
                  </a:r>
                  <a:r>
                    <a:rPr lang="en-US" sz="3200" i="1" baseline="30000" dirty="0"/>
                    <a:t>[3]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2DFAF87D-D27F-4E96-BF43-C56508EAA71A}"/>
                </a:ext>
              </a:extLst>
            </p:cNvPr>
            <p:cNvSpPr txBox="1"/>
            <p:nvPr/>
          </p:nvSpPr>
          <p:spPr>
            <a:xfrm>
              <a:off x="23901649" y="7499253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C8ECA98C-A175-46A9-A1A1-AEDB28D9BD0E}"/>
                </a:ext>
              </a:extLst>
            </p:cNvPr>
            <p:cNvSpPr txBox="1"/>
            <p:nvPr/>
          </p:nvSpPr>
          <p:spPr>
            <a:xfrm>
              <a:off x="23854734" y="11947365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48AF44A2-D387-45F5-89EC-0CE1D7AD6A8A}"/>
                </a:ext>
              </a:extLst>
            </p:cNvPr>
            <p:cNvCxnSpPr>
              <a:cxnSpLocks/>
              <a:endCxn id="255" idx="2"/>
            </p:cNvCxnSpPr>
            <p:nvPr/>
          </p:nvCxnSpPr>
          <p:spPr>
            <a:xfrm>
              <a:off x="20740840" y="5955420"/>
              <a:ext cx="2281716" cy="4824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7E4DFACA-AB20-4E4E-9F60-6D2603E11F20}"/>
                </a:ext>
              </a:extLst>
            </p:cNvPr>
            <p:cNvCxnSpPr>
              <a:cxnSpLocks/>
              <a:endCxn id="250" idx="2"/>
            </p:cNvCxnSpPr>
            <p:nvPr/>
          </p:nvCxnSpPr>
          <p:spPr>
            <a:xfrm>
              <a:off x="20690919" y="6003669"/>
              <a:ext cx="2281716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2A8E8D06-7457-4C3A-ABFE-94170E170F1F}"/>
                </a:ext>
              </a:extLst>
            </p:cNvPr>
            <p:cNvCxnSpPr>
              <a:cxnSpLocks/>
              <a:endCxn id="245" idx="2"/>
            </p:cNvCxnSpPr>
            <p:nvPr/>
          </p:nvCxnSpPr>
          <p:spPr>
            <a:xfrm>
              <a:off x="20690919" y="6003669"/>
              <a:ext cx="2281715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C3158179-E2B5-4B45-BAAA-98969B321761}"/>
                </a:ext>
              </a:extLst>
            </p:cNvPr>
            <p:cNvCxnSpPr>
              <a:cxnSpLocks/>
              <a:endCxn id="252" idx="1"/>
            </p:cNvCxnSpPr>
            <p:nvPr/>
          </p:nvCxnSpPr>
          <p:spPr>
            <a:xfrm flipV="1">
              <a:off x="20690918" y="10576519"/>
              <a:ext cx="2378261" cy="56781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7304BFE9-F37B-458D-9186-C8040C36C61F}"/>
                </a:ext>
              </a:extLst>
            </p:cNvPr>
            <p:cNvCxnSpPr>
              <a:cxnSpLocks/>
              <a:endCxn id="245" idx="2"/>
            </p:cNvCxnSpPr>
            <p:nvPr/>
          </p:nvCxnSpPr>
          <p:spPr>
            <a:xfrm>
              <a:off x="20690919" y="10633298"/>
              <a:ext cx="2281715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C80D148B-79BA-429B-A707-4CC522AF365D}"/>
                </a:ext>
              </a:extLst>
            </p:cNvPr>
            <p:cNvCxnSpPr>
              <a:cxnSpLocks/>
              <a:endCxn id="255" idx="2"/>
            </p:cNvCxnSpPr>
            <p:nvPr/>
          </p:nvCxnSpPr>
          <p:spPr>
            <a:xfrm flipV="1">
              <a:off x="20690919" y="6003669"/>
              <a:ext cx="2331637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14DCC6EA-3BA3-4144-8AD5-8A186AAEF60F}"/>
                </a:ext>
              </a:extLst>
            </p:cNvPr>
            <p:cNvCxnSpPr>
              <a:cxnSpLocks/>
              <a:endCxn id="245" idx="2"/>
            </p:cNvCxnSpPr>
            <p:nvPr/>
          </p:nvCxnSpPr>
          <p:spPr>
            <a:xfrm>
              <a:off x="20690918" y="14838267"/>
              <a:ext cx="2281716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BB68929A-D6D3-4FC9-994C-EB079D0740CD}"/>
                </a:ext>
              </a:extLst>
            </p:cNvPr>
            <p:cNvCxnSpPr>
              <a:cxnSpLocks/>
              <a:endCxn id="250" idx="2"/>
            </p:cNvCxnSpPr>
            <p:nvPr/>
          </p:nvCxnSpPr>
          <p:spPr>
            <a:xfrm flipV="1">
              <a:off x="20690918" y="10633298"/>
              <a:ext cx="2281717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F5B07755-E9E4-415C-880B-B933E70484AA}"/>
                </a:ext>
              </a:extLst>
            </p:cNvPr>
            <p:cNvCxnSpPr>
              <a:cxnSpLocks/>
              <a:endCxn id="255" idx="2"/>
            </p:cNvCxnSpPr>
            <p:nvPr/>
          </p:nvCxnSpPr>
          <p:spPr>
            <a:xfrm flipV="1">
              <a:off x="20690918" y="6003669"/>
              <a:ext cx="2331638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21B4906E-81C7-42D4-A950-CB943EDB838C}"/>
                </a:ext>
              </a:extLst>
            </p:cNvPr>
            <p:cNvSpPr txBox="1"/>
            <p:nvPr/>
          </p:nvSpPr>
          <p:spPr>
            <a:xfrm>
              <a:off x="21490320" y="9621511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8F945573-D498-479F-B61C-2318ED9C1BA6}"/>
                </a:ext>
              </a:extLst>
            </p:cNvPr>
            <p:cNvCxnSpPr>
              <a:cxnSpLocks/>
              <a:stCxn id="255" idx="6"/>
              <a:endCxn id="275" idx="2"/>
            </p:cNvCxnSpPr>
            <p:nvPr/>
          </p:nvCxnSpPr>
          <p:spPr>
            <a:xfrm>
              <a:off x="25474277" y="6003669"/>
              <a:ext cx="2655513" cy="4635182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2CA87E07-48E8-414D-BCAC-3F954A2E6F49}"/>
                </a:ext>
              </a:extLst>
            </p:cNvPr>
            <p:cNvCxnSpPr>
              <a:cxnSpLocks/>
              <a:stCxn id="250" idx="6"/>
              <a:endCxn id="275" idx="2"/>
            </p:cNvCxnSpPr>
            <p:nvPr/>
          </p:nvCxnSpPr>
          <p:spPr>
            <a:xfrm>
              <a:off x="25424356" y="10633298"/>
              <a:ext cx="2705434" cy="5553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49D406BB-E2C1-467C-8E16-8CC74C5E164A}"/>
                </a:ext>
              </a:extLst>
            </p:cNvPr>
            <p:cNvCxnSpPr>
              <a:cxnSpLocks/>
              <a:stCxn id="245" idx="6"/>
              <a:endCxn id="275" idx="2"/>
            </p:cNvCxnSpPr>
            <p:nvPr/>
          </p:nvCxnSpPr>
          <p:spPr>
            <a:xfrm flipV="1">
              <a:off x="25424355" y="10638851"/>
              <a:ext cx="2705435" cy="4199416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48C42827-95C2-42E4-89E4-80740FA8ED20}"/>
                </a:ext>
              </a:extLst>
            </p:cNvPr>
            <p:cNvSpPr txBox="1"/>
            <p:nvPr/>
          </p:nvSpPr>
          <p:spPr>
            <a:xfrm>
              <a:off x="25887850" y="8598282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E24F5B44-AE2E-4BF0-B316-89AEF6012D49}"/>
                </a:ext>
              </a:extLst>
            </p:cNvPr>
            <p:cNvSpPr txBox="1"/>
            <p:nvPr/>
          </p:nvSpPr>
          <p:spPr>
            <a:xfrm>
              <a:off x="25885255" y="11093623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614C6163-0A72-4373-A4E2-01314DE743E8}"/>
                </a:ext>
              </a:extLst>
            </p:cNvPr>
            <p:cNvSpPr txBox="1"/>
            <p:nvPr/>
          </p:nvSpPr>
          <p:spPr>
            <a:xfrm>
              <a:off x="26937216" y="12496647"/>
              <a:ext cx="6459805" cy="3958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#parameter?</a:t>
              </a:r>
            </a:p>
            <a:p>
              <a:endParaRPr lang="en-US" sz="3200" dirty="0"/>
            </a:p>
            <a:p>
              <a:r>
                <a:rPr lang="en-US" sz="3200" dirty="0"/>
                <a:t>640x480x3x100+100</a:t>
              </a:r>
            </a:p>
            <a:p>
              <a:endParaRPr lang="en-US" sz="3200" dirty="0"/>
            </a:p>
            <a:p>
              <a:r>
                <a:rPr lang="en-US" sz="3200" dirty="0"/>
                <a:t>~92million …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6C0815F-846F-4180-BC2D-3FEC5671009A}"/>
              </a:ext>
            </a:extLst>
          </p:cNvPr>
          <p:cNvSpPr txBox="1"/>
          <p:nvPr/>
        </p:nvSpPr>
        <p:spPr>
          <a:xfrm>
            <a:off x="14795403" y="16772777"/>
            <a:ext cx="13763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FC layer is not efficient for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9140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Ideally, Train, Dev, Test sets are from the same data distribution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F66FA2-CB6C-46ED-9336-DE1A0661C0EC}"/>
              </a:ext>
            </a:extLst>
          </p:cNvPr>
          <p:cNvSpPr/>
          <p:nvPr/>
        </p:nvSpPr>
        <p:spPr bwMode="auto">
          <a:xfrm>
            <a:off x="4678680" y="4895107"/>
            <a:ext cx="15113000" cy="2057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Train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AEAC1B-1B09-4B7E-ACFB-069F8A9B1A58}"/>
              </a:ext>
            </a:extLst>
          </p:cNvPr>
          <p:cNvSpPr/>
          <p:nvPr/>
        </p:nvSpPr>
        <p:spPr bwMode="auto">
          <a:xfrm>
            <a:off x="19791680" y="4895107"/>
            <a:ext cx="3683000" cy="2057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762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Dev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1570FF-6BBE-42CF-AD92-41F8F0A46D95}"/>
              </a:ext>
            </a:extLst>
          </p:cNvPr>
          <p:cNvSpPr/>
          <p:nvPr/>
        </p:nvSpPr>
        <p:spPr bwMode="auto">
          <a:xfrm>
            <a:off x="23474680" y="4895107"/>
            <a:ext cx="4267200" cy="2057400"/>
          </a:xfrm>
          <a:prstGeom prst="rect">
            <a:avLst/>
          </a:prstGeom>
          <a:solidFill>
            <a:srgbClr val="83D47A"/>
          </a:solidFill>
          <a:ln w="762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F784B4-C904-4735-9EE9-0EB7791F0189}"/>
              </a:ext>
            </a:extLst>
          </p:cNvPr>
          <p:cNvSpPr txBox="1"/>
          <p:nvPr/>
        </p:nvSpPr>
        <p:spPr>
          <a:xfrm>
            <a:off x="7766050" y="8172342"/>
            <a:ext cx="8938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Adjust model parameters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8562B5-04F6-44ED-98E7-EBFB59E8FBEB}"/>
              </a:ext>
            </a:extLst>
          </p:cNvPr>
          <p:cNvSpPr txBox="1"/>
          <p:nvPr/>
        </p:nvSpPr>
        <p:spPr>
          <a:xfrm>
            <a:off x="15322550" y="9559019"/>
            <a:ext cx="8938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Compare hyper-parameters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21B23F-2131-4146-93C2-1FBEF6E8401C}"/>
              </a:ext>
            </a:extLst>
          </p:cNvPr>
          <p:cNvSpPr txBox="1"/>
          <p:nvPr/>
        </p:nvSpPr>
        <p:spPr>
          <a:xfrm>
            <a:off x="24791670" y="9085564"/>
            <a:ext cx="89382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Unbiased estimation of model performance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DE27CD8-3D0E-4953-906F-F91FFA660AF4}"/>
              </a:ext>
            </a:extLst>
          </p:cNvPr>
          <p:cNvCxnSpPr>
            <a:cxnSpLocks/>
          </p:cNvCxnSpPr>
          <p:nvPr/>
        </p:nvCxnSpPr>
        <p:spPr>
          <a:xfrm>
            <a:off x="17290602" y="14125224"/>
            <a:ext cx="2551878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37C1604-9D0F-494D-B8BB-0AC8CBA49E7E}"/>
              </a:ext>
            </a:extLst>
          </p:cNvPr>
          <p:cNvCxnSpPr>
            <a:cxnSpLocks/>
            <a:stCxn id="18" idx="0"/>
            <a:endCxn id="16" idx="2"/>
          </p:cNvCxnSpPr>
          <p:nvPr/>
        </p:nvCxnSpPr>
        <p:spPr>
          <a:xfrm flipH="1" flipV="1">
            <a:off x="25608280" y="6952507"/>
            <a:ext cx="3652520" cy="2133057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499DF66-BE5F-4CBC-A677-3B6F4F313438}"/>
              </a:ext>
            </a:extLst>
          </p:cNvPr>
          <p:cNvCxnSpPr>
            <a:cxnSpLocks/>
            <a:stCxn id="2" idx="0"/>
            <a:endCxn id="13" idx="2"/>
          </p:cNvCxnSpPr>
          <p:nvPr/>
        </p:nvCxnSpPr>
        <p:spPr>
          <a:xfrm flipV="1">
            <a:off x="12235180" y="6952507"/>
            <a:ext cx="0" cy="121983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A8A71C1-11B4-43A7-9146-5BB5EA08B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2223" y="13337183"/>
            <a:ext cx="1989821" cy="24940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F87C99-294D-4419-BFE1-449C5E2C9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8338" y="16013548"/>
            <a:ext cx="1873312" cy="24940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C7C82F0-AB21-41CB-AF8F-2E54466A0C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44305" y="15480348"/>
            <a:ext cx="1873312" cy="24940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3B3AF4D-51E4-4D17-B4EF-62407EFCFE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5377" y="10791856"/>
            <a:ext cx="1870541" cy="24940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9F5A78A-DFAC-497D-877F-4906EB4ADC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33777" y="15278020"/>
            <a:ext cx="1870541" cy="24940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38B99C6-C7EC-4D7C-AB06-589CDCD9D1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2416" y="14184748"/>
            <a:ext cx="1870541" cy="249405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81CA9E1-D205-4292-B18F-844BE7948F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64461" y="11604284"/>
            <a:ext cx="1870541" cy="249405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926E502-2C12-4318-85B2-9E98C7C5C7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92861" y="11188644"/>
            <a:ext cx="1870541" cy="249405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8477D28-837E-4ACE-BB58-03696AA6A7A6}"/>
              </a:ext>
            </a:extLst>
          </p:cNvPr>
          <p:cNvSpPr/>
          <p:nvPr/>
        </p:nvSpPr>
        <p:spPr bwMode="auto">
          <a:xfrm>
            <a:off x="2437130" y="9327346"/>
            <a:ext cx="14196060" cy="9595756"/>
          </a:xfrm>
          <a:prstGeom prst="ellipse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026" name="Picture 2" descr="Line Plot of the Chi-Squared Probability Density Function">
            <a:extLst>
              <a:ext uri="{FF2B5EF4-FFF2-40B4-BE49-F238E27FC236}">
                <a16:creationId xmlns:a16="http://schemas.microsoft.com/office/drawing/2014/main" id="{4D8AB7B8-84A3-42A1-9430-3800CAE92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6310" y="12698663"/>
            <a:ext cx="4206240" cy="315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CCC15A-E8FB-41B4-B1E9-89CD6C51C71B}"/>
              </a:ext>
            </a:extLst>
          </p:cNvPr>
          <p:cNvSpPr txBox="1"/>
          <p:nvPr/>
        </p:nvSpPr>
        <p:spPr>
          <a:xfrm>
            <a:off x="11019683" y="11310031"/>
            <a:ext cx="49248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Unknown data distribution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17B18D-F819-40A1-AE9C-754030D351F6}"/>
              </a:ext>
            </a:extLst>
          </p:cNvPr>
          <p:cNvSpPr txBox="1"/>
          <p:nvPr/>
        </p:nvSpPr>
        <p:spPr>
          <a:xfrm>
            <a:off x="17465396" y="14871117"/>
            <a:ext cx="3566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C4A128-0C04-4072-9442-413821AEDF02}"/>
              </a:ext>
            </a:extLst>
          </p:cNvPr>
          <p:cNvSpPr txBox="1"/>
          <p:nvPr/>
        </p:nvSpPr>
        <p:spPr>
          <a:xfrm>
            <a:off x="21031556" y="11671581"/>
            <a:ext cx="3566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6462F0D-13F9-47D1-852F-7A3D03877827}"/>
              </a:ext>
            </a:extLst>
          </p:cNvPr>
          <p:cNvSpPr txBox="1"/>
          <p:nvPr/>
        </p:nvSpPr>
        <p:spPr>
          <a:xfrm>
            <a:off x="21031556" y="13651491"/>
            <a:ext cx="3566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Dev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52F09E-51EA-40FE-8CD5-793CF9B6891C}"/>
              </a:ext>
            </a:extLst>
          </p:cNvPr>
          <p:cNvSpPr txBox="1"/>
          <p:nvPr/>
        </p:nvSpPr>
        <p:spPr>
          <a:xfrm>
            <a:off x="21031556" y="15715145"/>
            <a:ext cx="3566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05585D-24E6-43EE-9F40-20D8E89C7020}"/>
              </a:ext>
            </a:extLst>
          </p:cNvPr>
          <p:cNvCxnSpPr>
            <a:cxnSpLocks/>
            <a:stCxn id="17" idx="0"/>
            <a:endCxn id="15" idx="2"/>
          </p:cNvCxnSpPr>
          <p:nvPr/>
        </p:nvCxnSpPr>
        <p:spPr>
          <a:xfrm flipV="1">
            <a:off x="19791680" y="6952507"/>
            <a:ext cx="1841500" cy="260651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EEFAB1B-7E9D-4C1B-BDDA-7962CE73403A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24597716" y="16176810"/>
            <a:ext cx="2476966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86D7EAC-6C5D-48CB-966B-583FA94F62F5}"/>
              </a:ext>
            </a:extLst>
          </p:cNvPr>
          <p:cNvSpPr txBox="1"/>
          <p:nvPr/>
        </p:nvSpPr>
        <p:spPr>
          <a:xfrm>
            <a:off x="27477720" y="15729007"/>
            <a:ext cx="7840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we care in the end!</a:t>
            </a:r>
          </a:p>
        </p:txBody>
      </p:sp>
    </p:spTree>
    <p:extLst>
      <p:ext uri="{BB962C8B-B14F-4D97-AF65-F5344CB8AC3E}">
        <p14:creationId xmlns:p14="http://schemas.microsoft.com/office/powerpoint/2010/main" val="42288937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Test and Train sets can be from different distribution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FBC0BD5-C74C-4950-A3A1-70D88E4A9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82" b="54159"/>
          <a:stretch/>
        </p:blipFill>
        <p:spPr bwMode="auto">
          <a:xfrm>
            <a:off x="20728940" y="4993375"/>
            <a:ext cx="11958319" cy="1159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DB5223-BCD0-412A-88B5-673367BAC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  <a14:imgEffect>
                      <a14:brightnessContrast bright="67000" contrast="-3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01536" y="4993375"/>
            <a:ext cx="12923524" cy="115971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5D0F7E-6B4A-4480-9F30-7542D7B1EB0B}"/>
              </a:ext>
            </a:extLst>
          </p:cNvPr>
          <p:cNvSpPr txBox="1"/>
          <p:nvPr/>
        </p:nvSpPr>
        <p:spPr>
          <a:xfrm>
            <a:off x="8138160" y="17327880"/>
            <a:ext cx="7223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10K, MRI images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F2436C7-93AA-41C3-85DC-A943FD27E6C9}"/>
              </a:ext>
            </a:extLst>
          </p:cNvPr>
          <p:cNvSpPr txBox="1"/>
          <p:nvPr/>
        </p:nvSpPr>
        <p:spPr>
          <a:xfrm>
            <a:off x="25214580" y="17373600"/>
            <a:ext cx="7223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1K, CT images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58E18D-2CC2-4A79-A94F-C133E9BBAA0D}"/>
              </a:ext>
            </a:extLst>
          </p:cNvPr>
          <p:cNvSpPr/>
          <p:nvPr/>
        </p:nvSpPr>
        <p:spPr>
          <a:xfrm>
            <a:off x="20236179" y="16804660"/>
            <a:ext cx="12943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https://www.clinicalradiologyonline.net/article/S0009-9260(17)30058-2/fulltext</a:t>
            </a:r>
          </a:p>
        </p:txBody>
      </p:sp>
    </p:spTree>
    <p:extLst>
      <p:ext uri="{BB962C8B-B14F-4D97-AF65-F5344CB8AC3E}">
        <p14:creationId xmlns:p14="http://schemas.microsoft.com/office/powerpoint/2010/main" val="14979719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Test and Train sets can be from different distribution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FBC0BD5-C74C-4950-A3A1-70D88E4A9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82" b="54159"/>
          <a:stretch/>
        </p:blipFill>
        <p:spPr bwMode="auto">
          <a:xfrm>
            <a:off x="1686823" y="11803438"/>
            <a:ext cx="5899054" cy="572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DB5223-BCD0-412A-88B5-673367BAC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  <a14:imgEffect>
                      <a14:brightnessContrast bright="67000" contrast="-3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6823" y="4216135"/>
            <a:ext cx="5899054" cy="52936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5D0F7E-6B4A-4480-9F30-7542D7B1EB0B}"/>
              </a:ext>
            </a:extLst>
          </p:cNvPr>
          <p:cNvSpPr txBox="1"/>
          <p:nvPr/>
        </p:nvSpPr>
        <p:spPr>
          <a:xfrm>
            <a:off x="1686823" y="9532622"/>
            <a:ext cx="7223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10K, MRI images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F2436C7-93AA-41C3-85DC-A943FD27E6C9}"/>
              </a:ext>
            </a:extLst>
          </p:cNvPr>
          <p:cNvSpPr txBox="1"/>
          <p:nvPr/>
        </p:nvSpPr>
        <p:spPr>
          <a:xfrm>
            <a:off x="2217420" y="17524039"/>
            <a:ext cx="7223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1K, CT images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39C657-5419-41D5-AA11-05E52BD0E7D9}"/>
              </a:ext>
            </a:extLst>
          </p:cNvPr>
          <p:cNvSpPr txBox="1"/>
          <p:nvPr/>
        </p:nvSpPr>
        <p:spPr>
          <a:xfrm>
            <a:off x="12001500" y="5074920"/>
            <a:ext cx="21579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Detect whether heart is imaged in MR images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34ECEF7-39C7-4A26-8ACF-50B74F727A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293122"/>
              </p:ext>
            </p:extLst>
          </p:nvPr>
        </p:nvGraphicFramePr>
        <p:xfrm>
          <a:off x="9197340" y="7490518"/>
          <a:ext cx="9753600" cy="862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3430035002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4237848741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Option1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297397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8K MRI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5582669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1K MRI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399348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1K MRI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965152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90A6B01-717E-4AD2-8993-40B28DC8E4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991255"/>
              </p:ext>
            </p:extLst>
          </p:nvPr>
        </p:nvGraphicFramePr>
        <p:xfrm>
          <a:off x="19347180" y="7512130"/>
          <a:ext cx="4876800" cy="862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304986065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Option2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643756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8K MRI+1K 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6012812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1K MRI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8741099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1K MRI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53376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B3770BA-D00D-4C98-B36C-739B945EE7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077052"/>
              </p:ext>
            </p:extLst>
          </p:nvPr>
        </p:nvGraphicFramePr>
        <p:xfrm>
          <a:off x="24620220" y="7512130"/>
          <a:ext cx="9753600" cy="862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3334514525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350009521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Option3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Option4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135242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8K MRI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/>
                        <a:t>8K MRI</a:t>
                      </a:r>
                    </a:p>
                    <a:p>
                      <a:pPr algn="ctr"/>
                      <a:endParaRPr lang="en-US" sz="5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3863743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1K MRI+1K 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/>
                        <a:t>1K MRI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1032971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/>
                        <a:t>1K MRI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/>
                        <a:t>1K MRI</a:t>
                      </a:r>
                    </a:p>
                    <a:p>
                      <a:pPr algn="ctr"/>
                      <a:r>
                        <a:rPr lang="en-US" sz="5400" dirty="0"/>
                        <a:t>+1K 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7053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003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Test and Train sets can be from different distribution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FBC0BD5-C74C-4950-A3A1-70D88E4A9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82" b="54159"/>
          <a:stretch/>
        </p:blipFill>
        <p:spPr bwMode="auto">
          <a:xfrm>
            <a:off x="1686823" y="11803438"/>
            <a:ext cx="5899054" cy="572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DB5223-BCD0-412A-88B5-673367BAC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  <a14:imgEffect>
                      <a14:brightnessContrast bright="67000" contrast="-3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6823" y="4216135"/>
            <a:ext cx="5899054" cy="52936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5D0F7E-6B4A-4480-9F30-7542D7B1EB0B}"/>
              </a:ext>
            </a:extLst>
          </p:cNvPr>
          <p:cNvSpPr txBox="1"/>
          <p:nvPr/>
        </p:nvSpPr>
        <p:spPr>
          <a:xfrm>
            <a:off x="1686823" y="9532622"/>
            <a:ext cx="7223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10K, MRI images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F2436C7-93AA-41C3-85DC-A943FD27E6C9}"/>
              </a:ext>
            </a:extLst>
          </p:cNvPr>
          <p:cNvSpPr txBox="1"/>
          <p:nvPr/>
        </p:nvSpPr>
        <p:spPr>
          <a:xfrm>
            <a:off x="2217420" y="17524039"/>
            <a:ext cx="7223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1K, CT images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975049-96DF-4777-8A3C-A268EE5199F4}"/>
              </a:ext>
            </a:extLst>
          </p:cNvPr>
          <p:cNvSpPr txBox="1"/>
          <p:nvPr/>
        </p:nvSpPr>
        <p:spPr>
          <a:xfrm>
            <a:off x="9971776" y="4413054"/>
            <a:ext cx="235409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Sample the Dev and Test sets from the </a:t>
            </a:r>
            <a:r>
              <a:rPr lang="en-US" sz="8000" u="sng" dirty="0"/>
              <a:t>same data distribution for the deployment time</a:t>
            </a:r>
          </a:p>
        </p:txBody>
      </p:sp>
      <p:pic>
        <p:nvPicPr>
          <p:cNvPr id="3074" name="Picture 2" descr="Tradeoff: Bias or Variance. What is the Bias Variance tradeoff? | by Eric  Stokes | Towards Data Science">
            <a:extLst>
              <a:ext uri="{FF2B5EF4-FFF2-40B4-BE49-F238E27FC236}">
                <a16:creationId xmlns:a16="http://schemas.microsoft.com/office/drawing/2014/main" id="{D23889AB-80C7-46AC-A463-14E8BDA2F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677" y="8525457"/>
            <a:ext cx="13909582" cy="834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AFD82C-977E-4047-8F58-25B36FCA2E4C}"/>
              </a:ext>
            </a:extLst>
          </p:cNvPr>
          <p:cNvSpPr txBox="1"/>
          <p:nvPr/>
        </p:nvSpPr>
        <p:spPr>
          <a:xfrm>
            <a:off x="24734520" y="12481562"/>
            <a:ext cx="111328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 and Test sets define the target of the model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19F2BC-B72C-41E8-B3D4-994465CC2DAD}"/>
              </a:ext>
            </a:extLst>
          </p:cNvPr>
          <p:cNvSpPr/>
          <p:nvPr/>
        </p:nvSpPr>
        <p:spPr>
          <a:xfrm>
            <a:off x="9692640" y="18429064"/>
            <a:ext cx="18288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/>
              <a:t>https://www.google.com/url?sa=i&amp;url=https%3A%2F%2Ftowardsdatascience.com%2Ftradeoff-bias-or-variance-1409eec38caf&amp;psig=AOvVaw0FzJ-R_8JxUkPlAiJQax7Y&amp;ust=1620153718709000&amp;source=images&amp;cd=vfe&amp;ved=0CAIQjRxqFwoTCMCroImVrvACFQAAAAAdAAAAABAD</a:t>
            </a:r>
          </a:p>
        </p:txBody>
      </p:sp>
    </p:spTree>
    <p:extLst>
      <p:ext uri="{BB962C8B-B14F-4D97-AF65-F5344CB8AC3E}">
        <p14:creationId xmlns:p14="http://schemas.microsoft.com/office/powerpoint/2010/main" val="12153554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Test and Train sets can be from different distribution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FBC0BD5-C74C-4950-A3A1-70D88E4A9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82" b="54159"/>
          <a:stretch/>
        </p:blipFill>
        <p:spPr bwMode="auto">
          <a:xfrm>
            <a:off x="1686823" y="11803438"/>
            <a:ext cx="5899054" cy="572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DB5223-BCD0-412A-88B5-673367BAC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  <a14:imgEffect>
                      <a14:brightnessContrast bright="67000" contrast="-3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6823" y="4216135"/>
            <a:ext cx="5899054" cy="52936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5D0F7E-6B4A-4480-9F30-7542D7B1EB0B}"/>
              </a:ext>
            </a:extLst>
          </p:cNvPr>
          <p:cNvSpPr txBox="1"/>
          <p:nvPr/>
        </p:nvSpPr>
        <p:spPr>
          <a:xfrm>
            <a:off x="1686823" y="9532622"/>
            <a:ext cx="7223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10K, MRI images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F2436C7-93AA-41C3-85DC-A943FD27E6C9}"/>
              </a:ext>
            </a:extLst>
          </p:cNvPr>
          <p:cNvSpPr txBox="1"/>
          <p:nvPr/>
        </p:nvSpPr>
        <p:spPr>
          <a:xfrm>
            <a:off x="2217420" y="17524039"/>
            <a:ext cx="7223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1K, CT images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39C657-5419-41D5-AA11-05E52BD0E7D9}"/>
              </a:ext>
            </a:extLst>
          </p:cNvPr>
          <p:cNvSpPr txBox="1"/>
          <p:nvPr/>
        </p:nvSpPr>
        <p:spPr>
          <a:xfrm>
            <a:off x="12793980" y="4867219"/>
            <a:ext cx="21579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Detect whether heart is imaged in </a:t>
            </a:r>
            <a:r>
              <a:rPr lang="en-US" b="1" dirty="0">
                <a:solidFill>
                  <a:srgbClr val="FF0000"/>
                </a:solidFill>
              </a:rPr>
              <a:t>CT</a:t>
            </a:r>
            <a:r>
              <a:rPr lang="en-US" dirty="0"/>
              <a:t> images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34ECEF7-39C7-4A26-8ACF-50B74F727A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387860"/>
              </p:ext>
            </p:extLst>
          </p:nvPr>
        </p:nvGraphicFramePr>
        <p:xfrm>
          <a:off x="9197340" y="7490518"/>
          <a:ext cx="9753600" cy="862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3430035002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4237848741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Option1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297397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500 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5582669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250 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399348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250 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965152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90A6B01-717E-4AD2-8993-40B28DC8E4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563967"/>
              </p:ext>
            </p:extLst>
          </p:nvPr>
        </p:nvGraphicFramePr>
        <p:xfrm>
          <a:off x="19347180" y="7512130"/>
          <a:ext cx="4876800" cy="862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304986065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Option2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643756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10K MRI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6012812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500 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8741099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500 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53376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7142309-3208-45A2-823D-05EEF8B6BA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750699"/>
              </p:ext>
            </p:extLst>
          </p:nvPr>
        </p:nvGraphicFramePr>
        <p:xfrm>
          <a:off x="24620220" y="7490518"/>
          <a:ext cx="4876800" cy="862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304986065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Option3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643756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10K MRI+500 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6012812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250 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8741099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250 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533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827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Dev and Train set are from the different distribution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FBC0BD5-C74C-4950-A3A1-70D88E4A9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82" b="54159"/>
          <a:stretch/>
        </p:blipFill>
        <p:spPr bwMode="auto">
          <a:xfrm>
            <a:off x="1686823" y="11803438"/>
            <a:ext cx="5899054" cy="572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DB5223-BCD0-412A-88B5-673367BAC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  <a14:imgEffect>
                      <a14:brightnessContrast bright="67000" contrast="-3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6823" y="4216135"/>
            <a:ext cx="5899054" cy="52936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5D0F7E-6B4A-4480-9F30-7542D7B1EB0B}"/>
              </a:ext>
            </a:extLst>
          </p:cNvPr>
          <p:cNvSpPr txBox="1"/>
          <p:nvPr/>
        </p:nvSpPr>
        <p:spPr>
          <a:xfrm>
            <a:off x="1686823" y="9532622"/>
            <a:ext cx="7223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10K, MRI images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F2436C7-93AA-41C3-85DC-A943FD27E6C9}"/>
              </a:ext>
            </a:extLst>
          </p:cNvPr>
          <p:cNvSpPr txBox="1"/>
          <p:nvPr/>
        </p:nvSpPr>
        <p:spPr>
          <a:xfrm>
            <a:off x="2217420" y="17524039"/>
            <a:ext cx="7223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1K, CT images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39C657-5419-41D5-AA11-05E52BD0E7D9}"/>
              </a:ext>
            </a:extLst>
          </p:cNvPr>
          <p:cNvSpPr txBox="1"/>
          <p:nvPr/>
        </p:nvSpPr>
        <p:spPr>
          <a:xfrm>
            <a:off x="11948160" y="3564199"/>
            <a:ext cx="21579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Detect whether heart is imaged in </a:t>
            </a:r>
            <a:r>
              <a:rPr lang="en-US" b="1" dirty="0">
                <a:solidFill>
                  <a:srgbClr val="FF0000"/>
                </a:solidFill>
              </a:rPr>
              <a:t>CT</a:t>
            </a:r>
            <a:r>
              <a:rPr lang="en-US" dirty="0"/>
              <a:t> images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BC0627-84CA-469E-9B6F-1FE551A658E6}"/>
              </a:ext>
            </a:extLst>
          </p:cNvPr>
          <p:cNvCxnSpPr>
            <a:cxnSpLocks/>
          </p:cNvCxnSpPr>
          <p:nvPr/>
        </p:nvCxnSpPr>
        <p:spPr>
          <a:xfrm flipH="1">
            <a:off x="12693894" y="4850422"/>
            <a:ext cx="203588" cy="13552740"/>
          </a:xfrm>
          <a:prstGeom prst="line">
            <a:avLst/>
          </a:prstGeom>
          <a:ln w="152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A653875-5217-4F05-A07D-45768F9EB56E}"/>
              </a:ext>
            </a:extLst>
          </p:cNvPr>
          <p:cNvCxnSpPr>
            <a:cxnSpLocks/>
          </p:cNvCxnSpPr>
          <p:nvPr/>
        </p:nvCxnSpPr>
        <p:spPr>
          <a:xfrm>
            <a:off x="12693894" y="18403162"/>
            <a:ext cx="14238977" cy="0"/>
          </a:xfrm>
          <a:prstGeom prst="line">
            <a:avLst/>
          </a:prstGeom>
          <a:ln w="152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4D4167-0A8D-4328-929E-1461C240109C}"/>
              </a:ext>
            </a:extLst>
          </p:cNvPr>
          <p:cNvCxnSpPr>
            <a:cxnSpLocks/>
          </p:cNvCxnSpPr>
          <p:nvPr/>
        </p:nvCxnSpPr>
        <p:spPr>
          <a:xfrm>
            <a:off x="12863066" y="6846162"/>
            <a:ext cx="1423897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C721431-6843-43D7-BFA1-C723303151C8}"/>
              </a:ext>
            </a:extLst>
          </p:cNvPr>
          <p:cNvSpPr/>
          <p:nvPr/>
        </p:nvSpPr>
        <p:spPr bwMode="auto">
          <a:xfrm>
            <a:off x="12770094" y="8980446"/>
            <a:ext cx="14122400" cy="9371916"/>
          </a:xfrm>
          <a:custGeom>
            <a:avLst/>
            <a:gdLst>
              <a:gd name="connsiteX0" fmla="*/ 0 w 14122400"/>
              <a:gd name="connsiteY0" fmla="*/ 4472343 h 4472343"/>
              <a:gd name="connsiteX1" fmla="*/ 1447800 w 14122400"/>
              <a:gd name="connsiteY1" fmla="*/ 2338743 h 4472343"/>
              <a:gd name="connsiteX2" fmla="*/ 5105400 w 14122400"/>
              <a:gd name="connsiteY2" fmla="*/ 586143 h 4472343"/>
              <a:gd name="connsiteX3" fmla="*/ 10007600 w 14122400"/>
              <a:gd name="connsiteY3" fmla="*/ 78143 h 4472343"/>
              <a:gd name="connsiteX4" fmla="*/ 14122400 w 14122400"/>
              <a:gd name="connsiteY4" fmla="*/ 1943 h 4472343"/>
              <a:gd name="connsiteX5" fmla="*/ 14122400 w 14122400"/>
              <a:gd name="connsiteY5" fmla="*/ 1943 h 44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22400" h="4472343">
                <a:moveTo>
                  <a:pt x="0" y="4472343"/>
                </a:moveTo>
                <a:cubicBezTo>
                  <a:pt x="298450" y="3729393"/>
                  <a:pt x="596900" y="2986443"/>
                  <a:pt x="1447800" y="2338743"/>
                </a:cubicBezTo>
                <a:cubicBezTo>
                  <a:pt x="2298700" y="1691043"/>
                  <a:pt x="3678767" y="962910"/>
                  <a:pt x="5105400" y="586143"/>
                </a:cubicBezTo>
                <a:cubicBezTo>
                  <a:pt x="6532033" y="209376"/>
                  <a:pt x="8504767" y="175510"/>
                  <a:pt x="10007600" y="78143"/>
                </a:cubicBezTo>
                <a:cubicBezTo>
                  <a:pt x="11510433" y="-19224"/>
                  <a:pt x="14122400" y="1943"/>
                  <a:pt x="14122400" y="1943"/>
                </a:cubicBezTo>
                <a:lnTo>
                  <a:pt x="14122400" y="1943"/>
                </a:lnTo>
              </a:path>
            </a:pathLst>
          </a:custGeom>
          <a:noFill/>
          <a:ln w="152400">
            <a:solidFill>
              <a:srgbClr val="00B050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7202B9-217E-4ED8-9955-6D4628C402B2}"/>
              </a:ext>
            </a:extLst>
          </p:cNvPr>
          <p:cNvSpPr txBox="1"/>
          <p:nvPr/>
        </p:nvSpPr>
        <p:spPr>
          <a:xfrm>
            <a:off x="18709501" y="18676539"/>
            <a:ext cx="581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epoch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D00AD6-39EC-4ED5-9978-A30A6528197C}"/>
              </a:ext>
            </a:extLst>
          </p:cNvPr>
          <p:cNvSpPr txBox="1"/>
          <p:nvPr/>
        </p:nvSpPr>
        <p:spPr>
          <a:xfrm>
            <a:off x="9457186" y="12674468"/>
            <a:ext cx="3405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3E5488-A15B-45A9-AE25-CBB42D56FD64}"/>
              </a:ext>
            </a:extLst>
          </p:cNvPr>
          <p:cNvSpPr txBox="1"/>
          <p:nvPr/>
        </p:nvSpPr>
        <p:spPr>
          <a:xfrm>
            <a:off x="27197294" y="8451974"/>
            <a:ext cx="6330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accuracy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769436-B27E-47A4-B904-E157862E4C9F}"/>
              </a:ext>
            </a:extLst>
          </p:cNvPr>
          <p:cNvCxnSpPr>
            <a:cxnSpLocks/>
          </p:cNvCxnSpPr>
          <p:nvPr/>
        </p:nvCxnSpPr>
        <p:spPr>
          <a:xfrm>
            <a:off x="26587694" y="8980446"/>
            <a:ext cx="0" cy="1164907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1DCD9DF-39AE-4322-B1E2-81ACCE515B0C}"/>
              </a:ext>
            </a:extLst>
          </p:cNvPr>
          <p:cNvSpPr txBox="1"/>
          <p:nvPr/>
        </p:nvSpPr>
        <p:spPr>
          <a:xfrm>
            <a:off x="23886909" y="9222023"/>
            <a:ext cx="33103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Variance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8A03F31-67E4-4714-9393-2B074D28F9E3}"/>
              </a:ext>
            </a:extLst>
          </p:cNvPr>
          <p:cNvCxnSpPr>
            <a:cxnSpLocks/>
          </p:cNvCxnSpPr>
          <p:nvPr/>
        </p:nvCxnSpPr>
        <p:spPr>
          <a:xfrm>
            <a:off x="26587694" y="6846162"/>
            <a:ext cx="0" cy="2134284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9D55CB6-6CA9-43E4-B5D9-661499DCA73C}"/>
              </a:ext>
            </a:extLst>
          </p:cNvPr>
          <p:cNvSpPr txBox="1"/>
          <p:nvPr/>
        </p:nvSpPr>
        <p:spPr>
          <a:xfrm>
            <a:off x="24932501" y="7579731"/>
            <a:ext cx="33103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Bias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D375FD-B644-490C-B59E-D214CF891ED6}"/>
              </a:ext>
            </a:extLst>
          </p:cNvPr>
          <p:cNvSpPr txBox="1"/>
          <p:nvPr/>
        </p:nvSpPr>
        <p:spPr>
          <a:xfrm>
            <a:off x="27197294" y="6456233"/>
            <a:ext cx="59065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Bayes accuracy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7544DBA-851F-4791-8886-AE6B36487E8A}"/>
              </a:ext>
            </a:extLst>
          </p:cNvPr>
          <p:cNvSpPr/>
          <p:nvPr/>
        </p:nvSpPr>
        <p:spPr bwMode="auto">
          <a:xfrm>
            <a:off x="12643094" y="10146913"/>
            <a:ext cx="14147800" cy="8254689"/>
          </a:xfrm>
          <a:custGeom>
            <a:avLst/>
            <a:gdLst>
              <a:gd name="connsiteX0" fmla="*/ 0 w 14122400"/>
              <a:gd name="connsiteY0" fmla="*/ 4472343 h 4472343"/>
              <a:gd name="connsiteX1" fmla="*/ 1447800 w 14122400"/>
              <a:gd name="connsiteY1" fmla="*/ 2338743 h 4472343"/>
              <a:gd name="connsiteX2" fmla="*/ 5105400 w 14122400"/>
              <a:gd name="connsiteY2" fmla="*/ 586143 h 4472343"/>
              <a:gd name="connsiteX3" fmla="*/ 10007600 w 14122400"/>
              <a:gd name="connsiteY3" fmla="*/ 78143 h 4472343"/>
              <a:gd name="connsiteX4" fmla="*/ 14122400 w 14122400"/>
              <a:gd name="connsiteY4" fmla="*/ 1943 h 4472343"/>
              <a:gd name="connsiteX5" fmla="*/ 14122400 w 14122400"/>
              <a:gd name="connsiteY5" fmla="*/ 1943 h 4472343"/>
              <a:gd name="connsiteX0" fmla="*/ 0 w 15113000"/>
              <a:gd name="connsiteY0" fmla="*/ 4120832 h 4120832"/>
              <a:gd name="connsiteX1" fmla="*/ 2438400 w 15113000"/>
              <a:gd name="connsiteY1" fmla="*/ 2338743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5113000 w 15113000"/>
              <a:gd name="connsiteY5" fmla="*/ 1943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5113000 w 15113000"/>
              <a:gd name="connsiteY5" fmla="*/ 1943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2090400 w 15113000"/>
              <a:gd name="connsiteY5" fmla="*/ 898901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0" fmla="*/ 0 w 13792200"/>
              <a:gd name="connsiteY0" fmla="*/ 4103783 h 4103783"/>
              <a:gd name="connsiteX1" fmla="*/ 2540000 w 13792200"/>
              <a:gd name="connsiteY1" fmla="*/ 2018668 h 4103783"/>
              <a:gd name="connsiteX2" fmla="*/ 6096000 w 13792200"/>
              <a:gd name="connsiteY2" fmla="*/ 569094 h 4103783"/>
              <a:gd name="connsiteX3" fmla="*/ 10998200 w 13792200"/>
              <a:gd name="connsiteY3" fmla="*/ 61094 h 4103783"/>
              <a:gd name="connsiteX4" fmla="*/ 13792200 w 13792200"/>
              <a:gd name="connsiteY4" fmla="*/ 9136 h 4103783"/>
              <a:gd name="connsiteX0" fmla="*/ 0 w 14249400"/>
              <a:gd name="connsiteY0" fmla="*/ 4191615 h 4191615"/>
              <a:gd name="connsiteX1" fmla="*/ 2540000 w 14249400"/>
              <a:gd name="connsiteY1" fmla="*/ 2106500 h 4191615"/>
              <a:gd name="connsiteX2" fmla="*/ 6096000 w 14249400"/>
              <a:gd name="connsiteY2" fmla="*/ 656926 h 4191615"/>
              <a:gd name="connsiteX3" fmla="*/ 10998200 w 14249400"/>
              <a:gd name="connsiteY3" fmla="*/ 148926 h 4191615"/>
              <a:gd name="connsiteX4" fmla="*/ 14249400 w 14249400"/>
              <a:gd name="connsiteY4" fmla="*/ 0 h 4191615"/>
              <a:gd name="connsiteX0" fmla="*/ 0 w 14147800"/>
              <a:gd name="connsiteY0" fmla="*/ 4120833 h 4120833"/>
              <a:gd name="connsiteX1" fmla="*/ 2540000 w 14147800"/>
              <a:gd name="connsiteY1" fmla="*/ 2035718 h 4120833"/>
              <a:gd name="connsiteX2" fmla="*/ 6096000 w 14147800"/>
              <a:gd name="connsiteY2" fmla="*/ 586144 h 4120833"/>
              <a:gd name="connsiteX3" fmla="*/ 10998200 w 14147800"/>
              <a:gd name="connsiteY3" fmla="*/ 78144 h 4120833"/>
              <a:gd name="connsiteX4" fmla="*/ 14147800 w 14147800"/>
              <a:gd name="connsiteY4" fmla="*/ 1944 h 4120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47800" h="4120833">
                <a:moveTo>
                  <a:pt x="0" y="4120833"/>
                </a:moveTo>
                <a:cubicBezTo>
                  <a:pt x="298450" y="3377883"/>
                  <a:pt x="1524000" y="2624833"/>
                  <a:pt x="2540000" y="2035718"/>
                </a:cubicBezTo>
                <a:cubicBezTo>
                  <a:pt x="3556000" y="1446603"/>
                  <a:pt x="4686300" y="912406"/>
                  <a:pt x="6096000" y="586144"/>
                </a:cubicBezTo>
                <a:cubicBezTo>
                  <a:pt x="7505700" y="259882"/>
                  <a:pt x="9656233" y="175511"/>
                  <a:pt x="10998200" y="78144"/>
                </a:cubicBezTo>
                <a:cubicBezTo>
                  <a:pt x="12340167" y="-19223"/>
                  <a:pt x="14147800" y="1944"/>
                  <a:pt x="14147800" y="1944"/>
                </a:cubicBezTo>
              </a:path>
            </a:pathLst>
          </a:custGeom>
          <a:noFill/>
          <a:ln w="152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70935F-B23D-4D2D-BCA1-381097F25063}"/>
              </a:ext>
            </a:extLst>
          </p:cNvPr>
          <p:cNvSpPr txBox="1"/>
          <p:nvPr/>
        </p:nvSpPr>
        <p:spPr>
          <a:xfrm>
            <a:off x="27197294" y="9756984"/>
            <a:ext cx="6330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 accuracy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ABC307-2E5B-4396-A036-2AD668C2604A}"/>
              </a:ext>
            </a:extLst>
          </p:cNvPr>
          <p:cNvSpPr txBox="1"/>
          <p:nvPr/>
        </p:nvSpPr>
        <p:spPr>
          <a:xfrm>
            <a:off x="21169024" y="12756141"/>
            <a:ext cx="127717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Model variance can be overestimated, due to data mismatch</a:t>
            </a:r>
          </a:p>
        </p:txBody>
      </p:sp>
    </p:spTree>
    <p:extLst>
      <p:ext uri="{BB962C8B-B14F-4D97-AF65-F5344CB8AC3E}">
        <p14:creationId xmlns:p14="http://schemas.microsoft.com/office/powerpoint/2010/main" val="410798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Dev and Train set are from the different distribution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3B13571-9359-497A-87B3-5BA7BB003E05}"/>
              </a:ext>
            </a:extLst>
          </p:cNvPr>
          <p:cNvSpPr/>
          <p:nvPr/>
        </p:nvSpPr>
        <p:spPr bwMode="auto">
          <a:xfrm>
            <a:off x="3718560" y="4683229"/>
            <a:ext cx="11954510" cy="2057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Train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8FABC40-A0AA-40EA-B686-9654DB38031A}"/>
              </a:ext>
            </a:extLst>
          </p:cNvPr>
          <p:cNvSpPr/>
          <p:nvPr/>
        </p:nvSpPr>
        <p:spPr bwMode="auto">
          <a:xfrm>
            <a:off x="18831560" y="4683229"/>
            <a:ext cx="3683000" cy="2057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762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Dev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200B43-81EE-4549-A7D3-784B4E38F355}"/>
              </a:ext>
            </a:extLst>
          </p:cNvPr>
          <p:cNvSpPr/>
          <p:nvPr/>
        </p:nvSpPr>
        <p:spPr bwMode="auto">
          <a:xfrm>
            <a:off x="22514560" y="4683229"/>
            <a:ext cx="4267200" cy="2057400"/>
          </a:xfrm>
          <a:prstGeom prst="rect">
            <a:avLst/>
          </a:prstGeom>
          <a:solidFill>
            <a:srgbClr val="83D47A"/>
          </a:solidFill>
          <a:ln w="762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Test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812EEB-EA8A-4493-86C4-C301D23D7A52}"/>
              </a:ext>
            </a:extLst>
          </p:cNvPr>
          <p:cNvSpPr txBox="1"/>
          <p:nvPr/>
        </p:nvSpPr>
        <p:spPr>
          <a:xfrm>
            <a:off x="6805930" y="7960464"/>
            <a:ext cx="8938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Adjust model parameters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B9D49C-A769-4B62-B7F6-22BED15DD17C}"/>
              </a:ext>
            </a:extLst>
          </p:cNvPr>
          <p:cNvSpPr txBox="1"/>
          <p:nvPr/>
        </p:nvSpPr>
        <p:spPr>
          <a:xfrm>
            <a:off x="20397470" y="10592908"/>
            <a:ext cx="89382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Estimate data mismatch error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29CF7B-F092-4E7A-BAA7-9F55BA8F4BC9}"/>
              </a:ext>
            </a:extLst>
          </p:cNvPr>
          <p:cNvSpPr txBox="1"/>
          <p:nvPr/>
        </p:nvSpPr>
        <p:spPr>
          <a:xfrm>
            <a:off x="26245820" y="8279326"/>
            <a:ext cx="89382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Unbiased estimation of model performance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DDF5855-862D-42E3-B5A4-59B3E023ABA8}"/>
              </a:ext>
            </a:extLst>
          </p:cNvPr>
          <p:cNvCxnSpPr>
            <a:cxnSpLocks/>
            <a:stCxn id="33" idx="0"/>
            <a:endCxn id="29" idx="3"/>
          </p:cNvCxnSpPr>
          <p:nvPr/>
        </p:nvCxnSpPr>
        <p:spPr>
          <a:xfrm flipH="1" flipV="1">
            <a:off x="26781760" y="5711929"/>
            <a:ext cx="3933190" cy="2567397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E9D4E33-4DDA-4CF9-BC34-835022E8A395}"/>
              </a:ext>
            </a:extLst>
          </p:cNvPr>
          <p:cNvCxnSpPr>
            <a:cxnSpLocks/>
            <a:stCxn id="30" idx="0"/>
            <a:endCxn id="26" idx="2"/>
          </p:cNvCxnSpPr>
          <p:nvPr/>
        </p:nvCxnSpPr>
        <p:spPr>
          <a:xfrm flipH="1" flipV="1">
            <a:off x="9695815" y="6740629"/>
            <a:ext cx="1579245" cy="121983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49A1981-B0AB-43AF-9ED7-F1943BC247C6}"/>
              </a:ext>
            </a:extLst>
          </p:cNvPr>
          <p:cNvCxnSpPr>
            <a:cxnSpLocks/>
            <a:stCxn id="32" idx="0"/>
            <a:endCxn id="28" idx="2"/>
          </p:cNvCxnSpPr>
          <p:nvPr/>
        </p:nvCxnSpPr>
        <p:spPr>
          <a:xfrm flipH="1" flipV="1">
            <a:off x="20673060" y="6740629"/>
            <a:ext cx="4193540" cy="3852279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3DA76CED-00ED-4F5B-AFB2-69F6A1179D7A}"/>
              </a:ext>
            </a:extLst>
          </p:cNvPr>
          <p:cNvSpPr/>
          <p:nvPr/>
        </p:nvSpPr>
        <p:spPr bwMode="auto">
          <a:xfrm>
            <a:off x="15673070" y="4691478"/>
            <a:ext cx="3087370" cy="2057400"/>
          </a:xfrm>
          <a:prstGeom prst="rect">
            <a:avLst/>
          </a:prstGeom>
          <a:solidFill>
            <a:srgbClr val="FFC000"/>
          </a:solidFill>
          <a:ln w="762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 err="1">
                <a:latin typeface="Arial"/>
              </a:rPr>
              <a:t>Tra</a:t>
            </a:r>
            <a:r>
              <a:rPr lang="en-US" dirty="0">
                <a:latin typeface="Arial"/>
              </a:rPr>
              <a:t>-Dev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F7D6A08-291B-439C-B1BA-1C4A1ECFE40D}"/>
              </a:ext>
            </a:extLst>
          </p:cNvPr>
          <p:cNvSpPr txBox="1"/>
          <p:nvPr/>
        </p:nvSpPr>
        <p:spPr>
          <a:xfrm>
            <a:off x="10247630" y="10804786"/>
            <a:ext cx="8938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Compare hyper-parameters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662286B-00E7-4955-9A61-1CA421513BA3}"/>
              </a:ext>
            </a:extLst>
          </p:cNvPr>
          <p:cNvCxnSpPr>
            <a:cxnSpLocks/>
            <a:stCxn id="39" idx="0"/>
            <a:endCxn id="38" idx="2"/>
          </p:cNvCxnSpPr>
          <p:nvPr/>
        </p:nvCxnSpPr>
        <p:spPr>
          <a:xfrm flipV="1">
            <a:off x="14716760" y="6748878"/>
            <a:ext cx="2499995" cy="4055908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9" name="TextBox 2048">
            <a:extLst>
              <a:ext uri="{FF2B5EF4-FFF2-40B4-BE49-F238E27FC236}">
                <a16:creationId xmlns:a16="http://schemas.microsoft.com/office/drawing/2014/main" id="{3BEAFADF-EC67-4F6C-8833-B1B221635C19}"/>
              </a:ext>
            </a:extLst>
          </p:cNvPr>
          <p:cNvSpPr txBox="1"/>
          <p:nvPr/>
        </p:nvSpPr>
        <p:spPr>
          <a:xfrm>
            <a:off x="3497580" y="14538960"/>
            <a:ext cx="232841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Split the train set further to get a </a:t>
            </a:r>
            <a:r>
              <a:rPr lang="en-US" dirty="0" err="1"/>
              <a:t>Tra</a:t>
            </a:r>
            <a:r>
              <a:rPr lang="en-US" dirty="0"/>
              <a:t>-Dev set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Train and </a:t>
            </a:r>
            <a:r>
              <a:rPr lang="en-US" dirty="0" err="1"/>
              <a:t>Tra</a:t>
            </a:r>
            <a:r>
              <a:rPr lang="en-US" dirty="0"/>
              <a:t>-Dev set have the same data distribution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Used to estimate model variance</a:t>
            </a:r>
          </a:p>
        </p:txBody>
      </p:sp>
    </p:spTree>
    <p:extLst>
      <p:ext uri="{BB962C8B-B14F-4D97-AF65-F5344CB8AC3E}">
        <p14:creationId xmlns:p14="http://schemas.microsoft.com/office/powerpoint/2010/main" val="37468647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Train, </a:t>
            </a:r>
            <a:r>
              <a:rPr lang="en-US" sz="11500" dirty="0" err="1"/>
              <a:t>Tra</a:t>
            </a:r>
            <a:r>
              <a:rPr lang="en-US" sz="11500" dirty="0"/>
              <a:t>-Dev, Dev and Test sets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540E6F7-1DD8-4F04-8F20-253FA2264953}"/>
              </a:ext>
            </a:extLst>
          </p:cNvPr>
          <p:cNvCxnSpPr>
            <a:cxnSpLocks/>
          </p:cNvCxnSpPr>
          <p:nvPr/>
        </p:nvCxnSpPr>
        <p:spPr>
          <a:xfrm flipH="1">
            <a:off x="9996414" y="3750176"/>
            <a:ext cx="203588" cy="13552740"/>
          </a:xfrm>
          <a:prstGeom prst="line">
            <a:avLst/>
          </a:prstGeom>
          <a:ln w="152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55CC9FA-F5DF-42A4-9B02-646C6C3D901A}"/>
              </a:ext>
            </a:extLst>
          </p:cNvPr>
          <p:cNvCxnSpPr>
            <a:cxnSpLocks/>
          </p:cNvCxnSpPr>
          <p:nvPr/>
        </p:nvCxnSpPr>
        <p:spPr>
          <a:xfrm>
            <a:off x="9996414" y="17302916"/>
            <a:ext cx="14238977" cy="0"/>
          </a:xfrm>
          <a:prstGeom prst="line">
            <a:avLst/>
          </a:prstGeom>
          <a:ln w="152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EEE5B1A-EA35-4D27-9D30-5AF8CDFD7478}"/>
              </a:ext>
            </a:extLst>
          </p:cNvPr>
          <p:cNvCxnSpPr>
            <a:cxnSpLocks/>
          </p:cNvCxnSpPr>
          <p:nvPr/>
        </p:nvCxnSpPr>
        <p:spPr>
          <a:xfrm>
            <a:off x="10165586" y="5745916"/>
            <a:ext cx="1423897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B24BE03-3C48-4EE1-A2D1-0D12A47EF0EE}"/>
              </a:ext>
            </a:extLst>
          </p:cNvPr>
          <p:cNvSpPr/>
          <p:nvPr/>
        </p:nvSpPr>
        <p:spPr bwMode="auto">
          <a:xfrm>
            <a:off x="10072614" y="7880200"/>
            <a:ext cx="14122400" cy="9371916"/>
          </a:xfrm>
          <a:custGeom>
            <a:avLst/>
            <a:gdLst>
              <a:gd name="connsiteX0" fmla="*/ 0 w 14122400"/>
              <a:gd name="connsiteY0" fmla="*/ 4472343 h 4472343"/>
              <a:gd name="connsiteX1" fmla="*/ 1447800 w 14122400"/>
              <a:gd name="connsiteY1" fmla="*/ 2338743 h 4472343"/>
              <a:gd name="connsiteX2" fmla="*/ 5105400 w 14122400"/>
              <a:gd name="connsiteY2" fmla="*/ 586143 h 4472343"/>
              <a:gd name="connsiteX3" fmla="*/ 10007600 w 14122400"/>
              <a:gd name="connsiteY3" fmla="*/ 78143 h 4472343"/>
              <a:gd name="connsiteX4" fmla="*/ 14122400 w 14122400"/>
              <a:gd name="connsiteY4" fmla="*/ 1943 h 4472343"/>
              <a:gd name="connsiteX5" fmla="*/ 14122400 w 14122400"/>
              <a:gd name="connsiteY5" fmla="*/ 1943 h 44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22400" h="4472343">
                <a:moveTo>
                  <a:pt x="0" y="4472343"/>
                </a:moveTo>
                <a:cubicBezTo>
                  <a:pt x="298450" y="3729393"/>
                  <a:pt x="596900" y="2986443"/>
                  <a:pt x="1447800" y="2338743"/>
                </a:cubicBezTo>
                <a:cubicBezTo>
                  <a:pt x="2298700" y="1691043"/>
                  <a:pt x="3678767" y="962910"/>
                  <a:pt x="5105400" y="586143"/>
                </a:cubicBezTo>
                <a:cubicBezTo>
                  <a:pt x="6532033" y="209376"/>
                  <a:pt x="8504767" y="175510"/>
                  <a:pt x="10007600" y="78143"/>
                </a:cubicBezTo>
                <a:cubicBezTo>
                  <a:pt x="11510433" y="-19224"/>
                  <a:pt x="14122400" y="1943"/>
                  <a:pt x="14122400" y="1943"/>
                </a:cubicBezTo>
                <a:lnTo>
                  <a:pt x="14122400" y="1943"/>
                </a:lnTo>
              </a:path>
            </a:pathLst>
          </a:custGeom>
          <a:noFill/>
          <a:ln w="152400">
            <a:solidFill>
              <a:srgbClr val="00B050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59334B-9A6C-4883-B20C-BC67324CDE7B}"/>
              </a:ext>
            </a:extLst>
          </p:cNvPr>
          <p:cNvSpPr txBox="1"/>
          <p:nvPr/>
        </p:nvSpPr>
        <p:spPr>
          <a:xfrm>
            <a:off x="16012021" y="17576293"/>
            <a:ext cx="581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epoch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D64624-AC67-4ADF-B4B7-C63ED35E97A9}"/>
              </a:ext>
            </a:extLst>
          </p:cNvPr>
          <p:cNvSpPr txBox="1"/>
          <p:nvPr/>
        </p:nvSpPr>
        <p:spPr>
          <a:xfrm>
            <a:off x="6759706" y="11574222"/>
            <a:ext cx="3405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BF5BBF-F896-492B-AC6B-8EAB83B4DB71}"/>
              </a:ext>
            </a:extLst>
          </p:cNvPr>
          <p:cNvSpPr txBox="1"/>
          <p:nvPr/>
        </p:nvSpPr>
        <p:spPr>
          <a:xfrm>
            <a:off x="24499814" y="7351728"/>
            <a:ext cx="6330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accuracy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B569EA6-7E26-4493-8528-7AA2DB1BFB6F}"/>
              </a:ext>
            </a:extLst>
          </p:cNvPr>
          <p:cNvCxnSpPr>
            <a:cxnSpLocks/>
          </p:cNvCxnSpPr>
          <p:nvPr/>
        </p:nvCxnSpPr>
        <p:spPr>
          <a:xfrm>
            <a:off x="23890214" y="7880200"/>
            <a:ext cx="0" cy="1164907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8833C04-0B11-4BEE-8922-F9ABC1418FFA}"/>
              </a:ext>
            </a:extLst>
          </p:cNvPr>
          <p:cNvSpPr txBox="1"/>
          <p:nvPr/>
        </p:nvSpPr>
        <p:spPr>
          <a:xfrm>
            <a:off x="21189429" y="8121777"/>
            <a:ext cx="33103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Variance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08A2976-BBE3-4F38-8C06-1D79F71749E9}"/>
              </a:ext>
            </a:extLst>
          </p:cNvPr>
          <p:cNvCxnSpPr>
            <a:cxnSpLocks/>
          </p:cNvCxnSpPr>
          <p:nvPr/>
        </p:nvCxnSpPr>
        <p:spPr>
          <a:xfrm>
            <a:off x="23890214" y="5745916"/>
            <a:ext cx="0" cy="2134284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0798B83-871C-4B17-8052-2F32014FFD9E}"/>
              </a:ext>
            </a:extLst>
          </p:cNvPr>
          <p:cNvSpPr txBox="1"/>
          <p:nvPr/>
        </p:nvSpPr>
        <p:spPr>
          <a:xfrm>
            <a:off x="22235021" y="6479485"/>
            <a:ext cx="33103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Bias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71B1ADD-0DE9-4A25-82B6-51956F438240}"/>
              </a:ext>
            </a:extLst>
          </p:cNvPr>
          <p:cNvSpPr txBox="1"/>
          <p:nvPr/>
        </p:nvSpPr>
        <p:spPr>
          <a:xfrm>
            <a:off x="24499814" y="5355987"/>
            <a:ext cx="59065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Bayes accuracy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17560EF-5C82-4B6A-A1E3-FB0AFAB8FD44}"/>
              </a:ext>
            </a:extLst>
          </p:cNvPr>
          <p:cNvSpPr/>
          <p:nvPr/>
        </p:nvSpPr>
        <p:spPr bwMode="auto">
          <a:xfrm>
            <a:off x="9945614" y="9046667"/>
            <a:ext cx="14147800" cy="8254689"/>
          </a:xfrm>
          <a:custGeom>
            <a:avLst/>
            <a:gdLst>
              <a:gd name="connsiteX0" fmla="*/ 0 w 14122400"/>
              <a:gd name="connsiteY0" fmla="*/ 4472343 h 4472343"/>
              <a:gd name="connsiteX1" fmla="*/ 1447800 w 14122400"/>
              <a:gd name="connsiteY1" fmla="*/ 2338743 h 4472343"/>
              <a:gd name="connsiteX2" fmla="*/ 5105400 w 14122400"/>
              <a:gd name="connsiteY2" fmla="*/ 586143 h 4472343"/>
              <a:gd name="connsiteX3" fmla="*/ 10007600 w 14122400"/>
              <a:gd name="connsiteY3" fmla="*/ 78143 h 4472343"/>
              <a:gd name="connsiteX4" fmla="*/ 14122400 w 14122400"/>
              <a:gd name="connsiteY4" fmla="*/ 1943 h 4472343"/>
              <a:gd name="connsiteX5" fmla="*/ 14122400 w 14122400"/>
              <a:gd name="connsiteY5" fmla="*/ 1943 h 4472343"/>
              <a:gd name="connsiteX0" fmla="*/ 0 w 15113000"/>
              <a:gd name="connsiteY0" fmla="*/ 4120832 h 4120832"/>
              <a:gd name="connsiteX1" fmla="*/ 2438400 w 15113000"/>
              <a:gd name="connsiteY1" fmla="*/ 2338743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5113000 w 15113000"/>
              <a:gd name="connsiteY5" fmla="*/ 1943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5113000 w 15113000"/>
              <a:gd name="connsiteY5" fmla="*/ 1943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2090400 w 15113000"/>
              <a:gd name="connsiteY5" fmla="*/ 898901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0" fmla="*/ 0 w 13792200"/>
              <a:gd name="connsiteY0" fmla="*/ 4103783 h 4103783"/>
              <a:gd name="connsiteX1" fmla="*/ 2540000 w 13792200"/>
              <a:gd name="connsiteY1" fmla="*/ 2018668 h 4103783"/>
              <a:gd name="connsiteX2" fmla="*/ 6096000 w 13792200"/>
              <a:gd name="connsiteY2" fmla="*/ 569094 h 4103783"/>
              <a:gd name="connsiteX3" fmla="*/ 10998200 w 13792200"/>
              <a:gd name="connsiteY3" fmla="*/ 61094 h 4103783"/>
              <a:gd name="connsiteX4" fmla="*/ 13792200 w 13792200"/>
              <a:gd name="connsiteY4" fmla="*/ 9136 h 4103783"/>
              <a:gd name="connsiteX0" fmla="*/ 0 w 14249400"/>
              <a:gd name="connsiteY0" fmla="*/ 4191615 h 4191615"/>
              <a:gd name="connsiteX1" fmla="*/ 2540000 w 14249400"/>
              <a:gd name="connsiteY1" fmla="*/ 2106500 h 4191615"/>
              <a:gd name="connsiteX2" fmla="*/ 6096000 w 14249400"/>
              <a:gd name="connsiteY2" fmla="*/ 656926 h 4191615"/>
              <a:gd name="connsiteX3" fmla="*/ 10998200 w 14249400"/>
              <a:gd name="connsiteY3" fmla="*/ 148926 h 4191615"/>
              <a:gd name="connsiteX4" fmla="*/ 14249400 w 14249400"/>
              <a:gd name="connsiteY4" fmla="*/ 0 h 4191615"/>
              <a:gd name="connsiteX0" fmla="*/ 0 w 14147800"/>
              <a:gd name="connsiteY0" fmla="*/ 4120833 h 4120833"/>
              <a:gd name="connsiteX1" fmla="*/ 2540000 w 14147800"/>
              <a:gd name="connsiteY1" fmla="*/ 2035718 h 4120833"/>
              <a:gd name="connsiteX2" fmla="*/ 6096000 w 14147800"/>
              <a:gd name="connsiteY2" fmla="*/ 586144 h 4120833"/>
              <a:gd name="connsiteX3" fmla="*/ 10998200 w 14147800"/>
              <a:gd name="connsiteY3" fmla="*/ 78144 h 4120833"/>
              <a:gd name="connsiteX4" fmla="*/ 14147800 w 14147800"/>
              <a:gd name="connsiteY4" fmla="*/ 1944 h 4120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47800" h="4120833">
                <a:moveTo>
                  <a:pt x="0" y="4120833"/>
                </a:moveTo>
                <a:cubicBezTo>
                  <a:pt x="298450" y="3377883"/>
                  <a:pt x="1524000" y="2624833"/>
                  <a:pt x="2540000" y="2035718"/>
                </a:cubicBezTo>
                <a:cubicBezTo>
                  <a:pt x="3556000" y="1446603"/>
                  <a:pt x="4686300" y="912406"/>
                  <a:pt x="6096000" y="586144"/>
                </a:cubicBezTo>
                <a:cubicBezTo>
                  <a:pt x="7505700" y="259882"/>
                  <a:pt x="9656233" y="175511"/>
                  <a:pt x="10998200" y="78144"/>
                </a:cubicBezTo>
                <a:cubicBezTo>
                  <a:pt x="12340167" y="-19223"/>
                  <a:pt x="14147800" y="1944"/>
                  <a:pt x="14147800" y="1944"/>
                </a:cubicBezTo>
              </a:path>
            </a:pathLst>
          </a:custGeom>
          <a:noFill/>
          <a:ln w="152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CF4374-11BC-44C8-863A-1E6C8F51D449}"/>
              </a:ext>
            </a:extLst>
          </p:cNvPr>
          <p:cNvSpPr txBox="1"/>
          <p:nvPr/>
        </p:nvSpPr>
        <p:spPr>
          <a:xfrm>
            <a:off x="24499814" y="8656738"/>
            <a:ext cx="6330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TraDev</a:t>
            </a:r>
            <a:r>
              <a:rPr lang="en-US" dirty="0"/>
              <a:t> accuracy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365358F1-44A3-4549-9C76-F5F91B5215CC}"/>
              </a:ext>
            </a:extLst>
          </p:cNvPr>
          <p:cNvSpPr/>
          <p:nvPr/>
        </p:nvSpPr>
        <p:spPr bwMode="auto">
          <a:xfrm>
            <a:off x="9996414" y="10579122"/>
            <a:ext cx="14147800" cy="6645289"/>
          </a:xfrm>
          <a:custGeom>
            <a:avLst/>
            <a:gdLst>
              <a:gd name="connsiteX0" fmla="*/ 0 w 14122400"/>
              <a:gd name="connsiteY0" fmla="*/ 4472343 h 4472343"/>
              <a:gd name="connsiteX1" fmla="*/ 1447800 w 14122400"/>
              <a:gd name="connsiteY1" fmla="*/ 2338743 h 4472343"/>
              <a:gd name="connsiteX2" fmla="*/ 5105400 w 14122400"/>
              <a:gd name="connsiteY2" fmla="*/ 586143 h 4472343"/>
              <a:gd name="connsiteX3" fmla="*/ 10007600 w 14122400"/>
              <a:gd name="connsiteY3" fmla="*/ 78143 h 4472343"/>
              <a:gd name="connsiteX4" fmla="*/ 14122400 w 14122400"/>
              <a:gd name="connsiteY4" fmla="*/ 1943 h 4472343"/>
              <a:gd name="connsiteX5" fmla="*/ 14122400 w 14122400"/>
              <a:gd name="connsiteY5" fmla="*/ 1943 h 4472343"/>
              <a:gd name="connsiteX0" fmla="*/ 0 w 15113000"/>
              <a:gd name="connsiteY0" fmla="*/ 4120832 h 4120832"/>
              <a:gd name="connsiteX1" fmla="*/ 2438400 w 15113000"/>
              <a:gd name="connsiteY1" fmla="*/ 2338743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5113000 w 15113000"/>
              <a:gd name="connsiteY5" fmla="*/ 1943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5113000 w 15113000"/>
              <a:gd name="connsiteY5" fmla="*/ 1943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2090400 w 15113000"/>
              <a:gd name="connsiteY5" fmla="*/ 898901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0" fmla="*/ 0 w 13792200"/>
              <a:gd name="connsiteY0" fmla="*/ 4103783 h 4103783"/>
              <a:gd name="connsiteX1" fmla="*/ 2540000 w 13792200"/>
              <a:gd name="connsiteY1" fmla="*/ 2018668 h 4103783"/>
              <a:gd name="connsiteX2" fmla="*/ 6096000 w 13792200"/>
              <a:gd name="connsiteY2" fmla="*/ 569094 h 4103783"/>
              <a:gd name="connsiteX3" fmla="*/ 10998200 w 13792200"/>
              <a:gd name="connsiteY3" fmla="*/ 61094 h 4103783"/>
              <a:gd name="connsiteX4" fmla="*/ 13792200 w 13792200"/>
              <a:gd name="connsiteY4" fmla="*/ 9136 h 4103783"/>
              <a:gd name="connsiteX0" fmla="*/ 0 w 14249400"/>
              <a:gd name="connsiteY0" fmla="*/ 4191615 h 4191615"/>
              <a:gd name="connsiteX1" fmla="*/ 2540000 w 14249400"/>
              <a:gd name="connsiteY1" fmla="*/ 2106500 h 4191615"/>
              <a:gd name="connsiteX2" fmla="*/ 6096000 w 14249400"/>
              <a:gd name="connsiteY2" fmla="*/ 656926 h 4191615"/>
              <a:gd name="connsiteX3" fmla="*/ 10998200 w 14249400"/>
              <a:gd name="connsiteY3" fmla="*/ 148926 h 4191615"/>
              <a:gd name="connsiteX4" fmla="*/ 14249400 w 14249400"/>
              <a:gd name="connsiteY4" fmla="*/ 0 h 4191615"/>
              <a:gd name="connsiteX0" fmla="*/ 0 w 14147800"/>
              <a:gd name="connsiteY0" fmla="*/ 4120833 h 4120833"/>
              <a:gd name="connsiteX1" fmla="*/ 2540000 w 14147800"/>
              <a:gd name="connsiteY1" fmla="*/ 2035718 h 4120833"/>
              <a:gd name="connsiteX2" fmla="*/ 6096000 w 14147800"/>
              <a:gd name="connsiteY2" fmla="*/ 586144 h 4120833"/>
              <a:gd name="connsiteX3" fmla="*/ 10998200 w 14147800"/>
              <a:gd name="connsiteY3" fmla="*/ 78144 h 4120833"/>
              <a:gd name="connsiteX4" fmla="*/ 14147800 w 14147800"/>
              <a:gd name="connsiteY4" fmla="*/ 1944 h 4120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47800" h="4120833">
                <a:moveTo>
                  <a:pt x="0" y="4120833"/>
                </a:moveTo>
                <a:cubicBezTo>
                  <a:pt x="298450" y="3377883"/>
                  <a:pt x="1524000" y="2624833"/>
                  <a:pt x="2540000" y="2035718"/>
                </a:cubicBezTo>
                <a:cubicBezTo>
                  <a:pt x="3556000" y="1446603"/>
                  <a:pt x="4686300" y="912406"/>
                  <a:pt x="6096000" y="586144"/>
                </a:cubicBezTo>
                <a:cubicBezTo>
                  <a:pt x="7505700" y="259882"/>
                  <a:pt x="9656233" y="175511"/>
                  <a:pt x="10998200" y="78144"/>
                </a:cubicBezTo>
                <a:cubicBezTo>
                  <a:pt x="12340167" y="-19223"/>
                  <a:pt x="14147800" y="1944"/>
                  <a:pt x="14147800" y="1944"/>
                </a:cubicBezTo>
              </a:path>
            </a:pathLst>
          </a:custGeom>
          <a:noFill/>
          <a:ln w="152400">
            <a:solidFill>
              <a:srgbClr val="FFC000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C3704AC0-BB80-4210-B31F-4E95BED57854}"/>
              </a:ext>
            </a:extLst>
          </p:cNvPr>
          <p:cNvSpPr/>
          <p:nvPr/>
        </p:nvSpPr>
        <p:spPr bwMode="auto">
          <a:xfrm>
            <a:off x="9971014" y="12008716"/>
            <a:ext cx="14147800" cy="5268020"/>
          </a:xfrm>
          <a:custGeom>
            <a:avLst/>
            <a:gdLst>
              <a:gd name="connsiteX0" fmla="*/ 0 w 14122400"/>
              <a:gd name="connsiteY0" fmla="*/ 4472343 h 4472343"/>
              <a:gd name="connsiteX1" fmla="*/ 1447800 w 14122400"/>
              <a:gd name="connsiteY1" fmla="*/ 2338743 h 4472343"/>
              <a:gd name="connsiteX2" fmla="*/ 5105400 w 14122400"/>
              <a:gd name="connsiteY2" fmla="*/ 586143 h 4472343"/>
              <a:gd name="connsiteX3" fmla="*/ 10007600 w 14122400"/>
              <a:gd name="connsiteY3" fmla="*/ 78143 h 4472343"/>
              <a:gd name="connsiteX4" fmla="*/ 14122400 w 14122400"/>
              <a:gd name="connsiteY4" fmla="*/ 1943 h 4472343"/>
              <a:gd name="connsiteX5" fmla="*/ 14122400 w 14122400"/>
              <a:gd name="connsiteY5" fmla="*/ 1943 h 4472343"/>
              <a:gd name="connsiteX0" fmla="*/ 0 w 15113000"/>
              <a:gd name="connsiteY0" fmla="*/ 4120832 h 4120832"/>
              <a:gd name="connsiteX1" fmla="*/ 2438400 w 15113000"/>
              <a:gd name="connsiteY1" fmla="*/ 2338743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5113000 w 15113000"/>
              <a:gd name="connsiteY5" fmla="*/ 1943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5113000 w 15113000"/>
              <a:gd name="connsiteY5" fmla="*/ 1943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2090400 w 15113000"/>
              <a:gd name="connsiteY5" fmla="*/ 898901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0" fmla="*/ 0 w 13792200"/>
              <a:gd name="connsiteY0" fmla="*/ 4103783 h 4103783"/>
              <a:gd name="connsiteX1" fmla="*/ 2540000 w 13792200"/>
              <a:gd name="connsiteY1" fmla="*/ 2018668 h 4103783"/>
              <a:gd name="connsiteX2" fmla="*/ 6096000 w 13792200"/>
              <a:gd name="connsiteY2" fmla="*/ 569094 h 4103783"/>
              <a:gd name="connsiteX3" fmla="*/ 10998200 w 13792200"/>
              <a:gd name="connsiteY3" fmla="*/ 61094 h 4103783"/>
              <a:gd name="connsiteX4" fmla="*/ 13792200 w 13792200"/>
              <a:gd name="connsiteY4" fmla="*/ 9136 h 4103783"/>
              <a:gd name="connsiteX0" fmla="*/ 0 w 14249400"/>
              <a:gd name="connsiteY0" fmla="*/ 4191615 h 4191615"/>
              <a:gd name="connsiteX1" fmla="*/ 2540000 w 14249400"/>
              <a:gd name="connsiteY1" fmla="*/ 2106500 h 4191615"/>
              <a:gd name="connsiteX2" fmla="*/ 6096000 w 14249400"/>
              <a:gd name="connsiteY2" fmla="*/ 656926 h 4191615"/>
              <a:gd name="connsiteX3" fmla="*/ 10998200 w 14249400"/>
              <a:gd name="connsiteY3" fmla="*/ 148926 h 4191615"/>
              <a:gd name="connsiteX4" fmla="*/ 14249400 w 14249400"/>
              <a:gd name="connsiteY4" fmla="*/ 0 h 4191615"/>
              <a:gd name="connsiteX0" fmla="*/ 0 w 14147800"/>
              <a:gd name="connsiteY0" fmla="*/ 4120833 h 4120833"/>
              <a:gd name="connsiteX1" fmla="*/ 2540000 w 14147800"/>
              <a:gd name="connsiteY1" fmla="*/ 2035718 h 4120833"/>
              <a:gd name="connsiteX2" fmla="*/ 6096000 w 14147800"/>
              <a:gd name="connsiteY2" fmla="*/ 586144 h 4120833"/>
              <a:gd name="connsiteX3" fmla="*/ 10998200 w 14147800"/>
              <a:gd name="connsiteY3" fmla="*/ 78144 h 4120833"/>
              <a:gd name="connsiteX4" fmla="*/ 14147800 w 14147800"/>
              <a:gd name="connsiteY4" fmla="*/ 1944 h 4120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47800" h="4120833">
                <a:moveTo>
                  <a:pt x="0" y="4120833"/>
                </a:moveTo>
                <a:cubicBezTo>
                  <a:pt x="298450" y="3377883"/>
                  <a:pt x="1524000" y="2624833"/>
                  <a:pt x="2540000" y="2035718"/>
                </a:cubicBezTo>
                <a:cubicBezTo>
                  <a:pt x="3556000" y="1446603"/>
                  <a:pt x="4686300" y="912406"/>
                  <a:pt x="6096000" y="586144"/>
                </a:cubicBezTo>
                <a:cubicBezTo>
                  <a:pt x="7505700" y="259882"/>
                  <a:pt x="9656233" y="175511"/>
                  <a:pt x="10998200" y="78144"/>
                </a:cubicBezTo>
                <a:cubicBezTo>
                  <a:pt x="12340167" y="-19223"/>
                  <a:pt x="14147800" y="1944"/>
                  <a:pt x="14147800" y="1944"/>
                </a:cubicBezTo>
              </a:path>
            </a:pathLst>
          </a:custGeom>
          <a:ln w="152400">
            <a:headEnd/>
            <a:tailE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3BAF3F7-4F65-46A7-9D92-E40DB7A498CF}"/>
              </a:ext>
            </a:extLst>
          </p:cNvPr>
          <p:cNvCxnSpPr>
            <a:cxnSpLocks/>
          </p:cNvCxnSpPr>
          <p:nvPr/>
        </p:nvCxnSpPr>
        <p:spPr>
          <a:xfrm>
            <a:off x="23890214" y="9092473"/>
            <a:ext cx="0" cy="1486649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E8C92BD-7EF0-42AA-B985-78D992109912}"/>
              </a:ext>
            </a:extLst>
          </p:cNvPr>
          <p:cNvSpPr txBox="1"/>
          <p:nvPr/>
        </p:nvSpPr>
        <p:spPr>
          <a:xfrm>
            <a:off x="19440118" y="9424181"/>
            <a:ext cx="44500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Data mismatch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F0CC1DA-398A-42BA-BBD0-677F35AE722E}"/>
              </a:ext>
            </a:extLst>
          </p:cNvPr>
          <p:cNvCxnSpPr>
            <a:cxnSpLocks/>
          </p:cNvCxnSpPr>
          <p:nvPr/>
        </p:nvCxnSpPr>
        <p:spPr>
          <a:xfrm>
            <a:off x="23890214" y="10668660"/>
            <a:ext cx="0" cy="1340056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20C02BA-FBAC-4BCA-8C46-DCA782C9CAF8}"/>
              </a:ext>
            </a:extLst>
          </p:cNvPr>
          <p:cNvSpPr txBox="1"/>
          <p:nvPr/>
        </p:nvSpPr>
        <p:spPr>
          <a:xfrm>
            <a:off x="18525718" y="11022028"/>
            <a:ext cx="50596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Dev set overfitting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3FFE6BF-2A4D-4EB5-8C1F-6EC93FE61A7B}"/>
              </a:ext>
            </a:extLst>
          </p:cNvPr>
          <p:cNvSpPr txBox="1"/>
          <p:nvPr/>
        </p:nvSpPr>
        <p:spPr>
          <a:xfrm>
            <a:off x="24607814" y="10156392"/>
            <a:ext cx="6330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 accuracy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84AD7F7-1CEB-4B36-B230-76ACDB2730ED}"/>
              </a:ext>
            </a:extLst>
          </p:cNvPr>
          <p:cNvSpPr txBox="1"/>
          <p:nvPr/>
        </p:nvSpPr>
        <p:spPr>
          <a:xfrm>
            <a:off x="24607814" y="11574222"/>
            <a:ext cx="6330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accuracy</a:t>
            </a:r>
          </a:p>
        </p:txBody>
      </p:sp>
    </p:spTree>
    <p:extLst>
      <p:ext uri="{BB962C8B-B14F-4D97-AF65-F5344CB8AC3E}">
        <p14:creationId xmlns:p14="http://schemas.microsoft.com/office/powerpoint/2010/main" val="9922713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Spot problems : Error analysis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1077C40-9855-4000-BF58-681B8C31A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795" y="7903993"/>
            <a:ext cx="6107482" cy="8143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315032-04B4-46B2-8B1F-F2A1D7908ABB}"/>
              </a:ext>
            </a:extLst>
          </p:cNvPr>
          <p:cNvSpPr txBox="1"/>
          <p:nvPr/>
        </p:nvSpPr>
        <p:spPr>
          <a:xfrm>
            <a:off x="4750465" y="3671827"/>
            <a:ext cx="281889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Error analysis : exam the incorrect/less-perfect samples in Dev set to spot the problems</a:t>
            </a:r>
          </a:p>
        </p:txBody>
      </p:sp>
      <p:pic>
        <p:nvPicPr>
          <p:cNvPr id="7" name="Picture 6" descr="A picture containing white&#10;&#10;Description automatically generated">
            <a:extLst>
              <a:ext uri="{FF2B5EF4-FFF2-40B4-BE49-F238E27FC236}">
                <a16:creationId xmlns:a16="http://schemas.microsoft.com/office/drawing/2014/main" id="{A10E8929-7157-4605-BD7F-151521F09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3057" y="6428742"/>
            <a:ext cx="4800600" cy="36004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B118AB-EF89-4210-A836-F5DB24BA5100}"/>
              </a:ext>
            </a:extLst>
          </p:cNvPr>
          <p:cNvSpPr txBox="1"/>
          <p:nvPr/>
        </p:nvSpPr>
        <p:spPr>
          <a:xfrm>
            <a:off x="6219795" y="16344573"/>
            <a:ext cx="50063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Typical sample in Train 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F758DF-A438-4F0A-8DB3-5CF01CF93C1B}"/>
              </a:ext>
            </a:extLst>
          </p:cNvPr>
          <p:cNvSpPr txBox="1"/>
          <p:nvPr/>
        </p:nvSpPr>
        <p:spPr>
          <a:xfrm>
            <a:off x="22313234" y="7767302"/>
            <a:ext cx="6398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is too dark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DDBA84-A7C9-4FA2-8504-C62F016B6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4705" y="10535467"/>
            <a:ext cx="3248025" cy="36195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48FCBDB-5357-40ED-A14F-0FF76DD4C215}"/>
              </a:ext>
            </a:extLst>
          </p:cNvPr>
          <p:cNvSpPr txBox="1"/>
          <p:nvPr/>
        </p:nvSpPr>
        <p:spPr>
          <a:xfrm>
            <a:off x="22507877" y="11421887"/>
            <a:ext cx="6398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image view</a:t>
            </a:r>
          </a:p>
        </p:txBody>
      </p:sp>
      <p:pic>
        <p:nvPicPr>
          <p:cNvPr id="13" name="Picture 12" descr="A picture containing reptile, close&#10;&#10;Description automatically generated">
            <a:extLst>
              <a:ext uri="{FF2B5EF4-FFF2-40B4-BE49-F238E27FC236}">
                <a16:creationId xmlns:a16="http://schemas.microsoft.com/office/drawing/2014/main" id="{6A2B785C-493B-4437-997D-BAA18FE45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21404" y="14561811"/>
            <a:ext cx="2714625" cy="36195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DFA48F2-7A42-497F-83FB-947602800320}"/>
              </a:ext>
            </a:extLst>
          </p:cNvPr>
          <p:cNvSpPr txBox="1"/>
          <p:nvPr/>
        </p:nvSpPr>
        <p:spPr>
          <a:xfrm>
            <a:off x="22507877" y="15735389"/>
            <a:ext cx="63989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is flipped and with different contrast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F9C9B0-71C2-4E39-A306-D9099919B961}"/>
              </a:ext>
            </a:extLst>
          </p:cNvPr>
          <p:cNvSpPr txBox="1"/>
          <p:nvPr/>
        </p:nvSpPr>
        <p:spPr>
          <a:xfrm>
            <a:off x="30081885" y="7821483"/>
            <a:ext cx="571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2BA986-D469-4677-9CF7-10373807C68E}"/>
              </a:ext>
            </a:extLst>
          </p:cNvPr>
          <p:cNvSpPr txBox="1"/>
          <p:nvPr/>
        </p:nvSpPr>
        <p:spPr>
          <a:xfrm>
            <a:off x="30081885" y="11367523"/>
            <a:ext cx="571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81404E-1982-4D4E-BF28-B0DAB65BB440}"/>
              </a:ext>
            </a:extLst>
          </p:cNvPr>
          <p:cNvSpPr txBox="1"/>
          <p:nvPr/>
        </p:nvSpPr>
        <p:spPr>
          <a:xfrm>
            <a:off x="30081885" y="15909896"/>
            <a:ext cx="571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14%</a:t>
            </a:r>
          </a:p>
        </p:txBody>
      </p:sp>
    </p:spTree>
    <p:extLst>
      <p:ext uri="{BB962C8B-B14F-4D97-AF65-F5344CB8AC3E}">
        <p14:creationId xmlns:p14="http://schemas.microsoft.com/office/powerpoint/2010/main" val="228738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20" grpId="0"/>
      <p:bldP spid="15" grpId="0"/>
      <p:bldP spid="22" grpId="0"/>
      <p:bldP spid="2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Spot problems : Error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15032-04B4-46B2-8B1F-F2A1D7908ABB}"/>
              </a:ext>
            </a:extLst>
          </p:cNvPr>
          <p:cNvSpPr txBox="1"/>
          <p:nvPr/>
        </p:nvSpPr>
        <p:spPr>
          <a:xfrm>
            <a:off x="5268897" y="3948735"/>
            <a:ext cx="28188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 analysis : exam the incorrect/less-perfect samples in Dev set to spot the problems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 descr="A picture containing white&#10;&#10;Description automatically generated">
            <a:extLst>
              <a:ext uri="{FF2B5EF4-FFF2-40B4-BE49-F238E27FC236}">
                <a16:creationId xmlns:a16="http://schemas.microsoft.com/office/drawing/2014/main" id="{A10E8929-7157-4605-BD7F-151521F09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057" y="6679990"/>
            <a:ext cx="4800600" cy="3600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DDBA84-A7C9-4FA2-8504-C62F016B6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705" y="10786715"/>
            <a:ext cx="3248025" cy="3619500"/>
          </a:xfrm>
          <a:prstGeom prst="rect">
            <a:avLst/>
          </a:prstGeom>
        </p:spPr>
      </p:pic>
      <p:pic>
        <p:nvPicPr>
          <p:cNvPr id="13" name="Picture 12" descr="A picture containing reptile, close&#10;&#10;Description automatically generated">
            <a:extLst>
              <a:ext uri="{FF2B5EF4-FFF2-40B4-BE49-F238E27FC236}">
                <a16:creationId xmlns:a16="http://schemas.microsoft.com/office/drawing/2014/main" id="{6A2B785C-493B-4437-997D-BAA18FE45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404" y="14813059"/>
            <a:ext cx="2714625" cy="3619500"/>
          </a:xfrm>
          <a:prstGeom prst="rect">
            <a:avLst/>
          </a:prstGeom>
        </p:spPr>
      </p:pic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3477FBB9-AB5C-4841-AA2C-F1138D172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349733"/>
              </p:ext>
            </p:extLst>
          </p:nvPr>
        </p:nvGraphicFramePr>
        <p:xfrm>
          <a:off x="10054851" y="8897390"/>
          <a:ext cx="24384000" cy="694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369503025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3844035482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10590687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Findings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Remedies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860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Image is too dark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 pre-processing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020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New image 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Acquire more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472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Image is flipped and with different contrast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 data augmentation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1464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341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2" descr="The Shots Your Cat Needs">
            <a:extLst>
              <a:ext uri="{FF2B5EF4-FFF2-40B4-BE49-F238E27FC236}">
                <a16:creationId xmlns:a16="http://schemas.microsoft.com/office/drawing/2014/main" id="{75069318-523D-47DA-A468-AF053D99D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819" y="6407356"/>
            <a:ext cx="11638934" cy="775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BD8A46-3A2A-43BF-BDC2-D615C91DF571}"/>
              </a:ext>
            </a:extLst>
          </p:cNvPr>
          <p:cNvCxnSpPr>
            <a:cxnSpLocks/>
          </p:cNvCxnSpPr>
          <p:nvPr/>
        </p:nvCxnSpPr>
        <p:spPr>
          <a:xfrm flipH="1">
            <a:off x="6172876" y="6881084"/>
            <a:ext cx="139150" cy="59634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0A861252-7987-4CBC-8A03-397D3A3EA79E}"/>
              </a:ext>
            </a:extLst>
          </p:cNvPr>
          <p:cNvCxnSpPr>
            <a:cxnSpLocks/>
            <a:stCxn id="116" idx="4"/>
          </p:cNvCxnSpPr>
          <p:nvPr/>
        </p:nvCxnSpPr>
        <p:spPr>
          <a:xfrm>
            <a:off x="6321285" y="6910795"/>
            <a:ext cx="4916559" cy="100075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FC layer is not efficient for image</a:t>
            </a:r>
            <a:endParaRPr lang="en-US" sz="138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F186F98-9AA7-4B61-86EE-79F4E0387FF7}"/>
              </a:ext>
            </a:extLst>
          </p:cNvPr>
          <p:cNvSpPr/>
          <p:nvPr/>
        </p:nvSpPr>
        <p:spPr bwMode="auto">
          <a:xfrm>
            <a:off x="11098696" y="7792278"/>
            <a:ext cx="278296" cy="238539"/>
          </a:xfrm>
          <a:prstGeom prst="ellipse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99C6D09E-F19F-43B0-A7FE-06E5B7153C0C}"/>
              </a:ext>
            </a:extLst>
          </p:cNvPr>
          <p:cNvSpPr/>
          <p:nvPr/>
        </p:nvSpPr>
        <p:spPr bwMode="auto">
          <a:xfrm>
            <a:off x="6182137" y="6672256"/>
            <a:ext cx="278296" cy="238539"/>
          </a:xfrm>
          <a:prstGeom prst="ellipse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4600C3DB-20F4-4624-BD09-FD40C3504E9F}"/>
              </a:ext>
            </a:extLst>
          </p:cNvPr>
          <p:cNvSpPr/>
          <p:nvPr/>
        </p:nvSpPr>
        <p:spPr bwMode="auto">
          <a:xfrm>
            <a:off x="6043666" y="7380557"/>
            <a:ext cx="278296" cy="238539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D63229F3-0F6C-4639-BD2E-EA99DB17781E}"/>
              </a:ext>
            </a:extLst>
          </p:cNvPr>
          <p:cNvSpPr/>
          <p:nvPr/>
        </p:nvSpPr>
        <p:spPr bwMode="auto">
          <a:xfrm>
            <a:off x="12245008" y="10652473"/>
            <a:ext cx="278296" cy="238539"/>
          </a:xfrm>
          <a:prstGeom prst="ellipse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B2F78B1-E507-434A-ADF1-AA20F73CBE63}"/>
              </a:ext>
            </a:extLst>
          </p:cNvPr>
          <p:cNvSpPr txBox="1"/>
          <p:nvPr/>
        </p:nvSpPr>
        <p:spPr>
          <a:xfrm>
            <a:off x="16629996" y="5852791"/>
            <a:ext cx="13763867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FC layer is not efficient for 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Too many parameters -&gt; hard to train, easy to get overfitting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Treat all pixels equally; one pixel is connected to all other pixels in the 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Does not utilize the spatial information among neighboring pixels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694D0FD-FF82-4943-8320-F40C84C0AF99}"/>
              </a:ext>
            </a:extLst>
          </p:cNvPr>
          <p:cNvCxnSpPr>
            <a:cxnSpLocks/>
            <a:stCxn id="116" idx="4"/>
            <a:endCxn id="120" idx="1"/>
          </p:cNvCxnSpPr>
          <p:nvPr/>
        </p:nvCxnSpPr>
        <p:spPr>
          <a:xfrm>
            <a:off x="6321285" y="6910795"/>
            <a:ext cx="5964479" cy="377661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4746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Iterate error analysis with training</a:t>
            </a:r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DAAC8D64-E9AF-40A1-BCB5-6831A9F3E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969778"/>
              </p:ext>
            </p:extLst>
          </p:nvPr>
        </p:nvGraphicFramePr>
        <p:xfrm>
          <a:off x="1930396" y="6257418"/>
          <a:ext cx="5679444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0684">
                  <a:extLst>
                    <a:ext uri="{9D8B030D-6E8A-4147-A177-3AD203B41FA5}">
                      <a16:colId xmlns:a16="http://schemas.microsoft.com/office/drawing/2014/main" val="344267447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8757576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4400" dirty="0"/>
                        <a:t>Training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400" dirty="0"/>
                        <a:t>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657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4400" dirty="0"/>
                        <a:t>Dev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400" dirty="0"/>
                        <a:t>65%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70949"/>
                  </a:ext>
                </a:extLst>
              </a:tr>
            </a:tbl>
          </a:graphicData>
        </a:graphic>
      </p:graphicFrame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52C9B952-3749-474B-8EEC-0CF87806F435}"/>
              </a:ext>
            </a:extLst>
          </p:cNvPr>
          <p:cNvCxnSpPr/>
          <p:nvPr/>
        </p:nvCxnSpPr>
        <p:spPr>
          <a:xfrm>
            <a:off x="7609840" y="7103238"/>
            <a:ext cx="3886200" cy="2514600"/>
          </a:xfrm>
          <a:prstGeom prst="bentConnector3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36BD9F-5B26-48E1-9743-1569C3970EC1}"/>
              </a:ext>
            </a:extLst>
          </p:cNvPr>
          <p:cNvSpPr txBox="1"/>
          <p:nvPr/>
        </p:nvSpPr>
        <p:spPr>
          <a:xfrm>
            <a:off x="9850120" y="7135444"/>
            <a:ext cx="14813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Correct for first findings: add data pre-processing, data augmentation, add new data</a:t>
            </a:r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1D21CDD9-1BEA-4DBA-94DC-40126E7553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124532"/>
              </p:ext>
            </p:extLst>
          </p:nvPr>
        </p:nvGraphicFramePr>
        <p:xfrm>
          <a:off x="11496040" y="8939658"/>
          <a:ext cx="5679444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0684">
                  <a:extLst>
                    <a:ext uri="{9D8B030D-6E8A-4147-A177-3AD203B41FA5}">
                      <a16:colId xmlns:a16="http://schemas.microsoft.com/office/drawing/2014/main" val="344267447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8757576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4400" dirty="0"/>
                        <a:t>Training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400" dirty="0"/>
                        <a:t>87%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657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4400" dirty="0"/>
                        <a:t>Dev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400" dirty="0"/>
                        <a:t>77%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70949"/>
                  </a:ext>
                </a:extLst>
              </a:tr>
            </a:tbl>
          </a:graphicData>
        </a:graphic>
      </p:graphicFrame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B4A0236-3A39-4AE7-B3CF-4361D22D17D4}"/>
              </a:ext>
            </a:extLst>
          </p:cNvPr>
          <p:cNvCxnSpPr/>
          <p:nvPr/>
        </p:nvCxnSpPr>
        <p:spPr>
          <a:xfrm>
            <a:off x="17175484" y="9617838"/>
            <a:ext cx="3886200" cy="2514600"/>
          </a:xfrm>
          <a:prstGeom prst="bentConnector3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AF6902C-A865-4F40-A1CD-BB48B7CA9666}"/>
              </a:ext>
            </a:extLst>
          </p:cNvPr>
          <p:cNvSpPr txBox="1"/>
          <p:nvPr/>
        </p:nvSpPr>
        <p:spPr>
          <a:xfrm>
            <a:off x="19415764" y="8939658"/>
            <a:ext cx="46863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 model depth + L2 Reg</a:t>
            </a:r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BCDB9933-21F6-4F8C-95B7-726B992AA3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622145"/>
              </p:ext>
            </p:extLst>
          </p:nvPr>
        </p:nvGraphicFramePr>
        <p:xfrm>
          <a:off x="21061684" y="11524981"/>
          <a:ext cx="5679444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0684">
                  <a:extLst>
                    <a:ext uri="{9D8B030D-6E8A-4147-A177-3AD203B41FA5}">
                      <a16:colId xmlns:a16="http://schemas.microsoft.com/office/drawing/2014/main" val="344267447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8757576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4400" dirty="0"/>
                        <a:t>Training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400" dirty="0"/>
                        <a:t>95%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657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4400" dirty="0"/>
                        <a:t>Dev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400" dirty="0"/>
                        <a:t>94%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70949"/>
                  </a:ext>
                </a:extLst>
              </a:tr>
            </a:tbl>
          </a:graphicData>
        </a:graphic>
      </p:graphicFrame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DBC66CC9-0568-479A-A66C-21A121D87307}"/>
              </a:ext>
            </a:extLst>
          </p:cNvPr>
          <p:cNvCxnSpPr/>
          <p:nvPr/>
        </p:nvCxnSpPr>
        <p:spPr>
          <a:xfrm>
            <a:off x="26741128" y="12394854"/>
            <a:ext cx="3886200" cy="2514600"/>
          </a:xfrm>
          <a:prstGeom prst="bentConnector3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F7ED894-B0EE-409A-BCDB-9DF2715C7266}"/>
              </a:ext>
            </a:extLst>
          </p:cNvPr>
          <p:cNvSpPr txBox="1"/>
          <p:nvPr/>
        </p:nvSpPr>
        <p:spPr>
          <a:xfrm>
            <a:off x="28981408" y="12427060"/>
            <a:ext cx="4686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Second error analysis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33BF42-32B8-49F6-8812-1F08BC5E9DA7}"/>
              </a:ext>
            </a:extLst>
          </p:cNvPr>
          <p:cNvSpPr txBox="1"/>
          <p:nvPr/>
        </p:nvSpPr>
        <p:spPr>
          <a:xfrm>
            <a:off x="2682244" y="13781476"/>
            <a:ext cx="2376677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Human-level-performance: ~ 100% detection rate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Iterative process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 key for deep learning is to decide what to do at each 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8B4ADF-EF93-4504-BFBB-B93BE9861CE2}"/>
              </a:ext>
            </a:extLst>
          </p:cNvPr>
          <p:cNvSpPr txBox="1"/>
          <p:nvPr/>
        </p:nvSpPr>
        <p:spPr>
          <a:xfrm>
            <a:off x="30715215" y="14232790"/>
            <a:ext cx="622654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  <a:p>
            <a:endParaRPr lang="en-US" dirty="0"/>
          </a:p>
          <a:p>
            <a:r>
              <a:rPr lang="en-US" dirty="0"/>
              <a:t>Until meet the performance requirement</a:t>
            </a:r>
          </a:p>
        </p:txBody>
      </p:sp>
    </p:spTree>
    <p:extLst>
      <p:ext uri="{BB962C8B-B14F-4D97-AF65-F5344CB8AC3E}">
        <p14:creationId xmlns:p14="http://schemas.microsoft.com/office/powerpoint/2010/main" val="192982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2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Speedup the error analysis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400514E-C33A-46E5-B130-6D34DA9B6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8127" y="6559076"/>
            <a:ext cx="2922227" cy="366273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DC7C461-4E58-4BEE-A75D-B80866754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1392" y="9235440"/>
            <a:ext cx="2751125" cy="366273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E117FB4-9693-40F9-ABB0-3FB4E07E9B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97359" y="8702240"/>
            <a:ext cx="2751125" cy="366273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BE026C1-C2A8-4141-88BA-3041C381FE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6311" y="6095233"/>
            <a:ext cx="4014551" cy="53527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40B412-D9A0-4D4D-9F7F-0D413B48F4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888667" y="8499912"/>
            <a:ext cx="2747055" cy="36627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9BB03DD-2F3D-4EE8-91F4-B8486AF9BF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07306" y="7406640"/>
            <a:ext cx="2747055" cy="36627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A9CBD0C-1FCE-422E-A10A-5A32DA68FF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25395" y="6907661"/>
            <a:ext cx="4014551" cy="53527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16B306A-7F3E-45A5-9CFC-ADC400A822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53795" y="6492021"/>
            <a:ext cx="4014551" cy="53527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D86380-026F-4602-BD11-697B5E2CF0D1}"/>
              </a:ext>
            </a:extLst>
          </p:cNvPr>
          <p:cNvSpPr txBox="1"/>
          <p:nvPr/>
        </p:nvSpPr>
        <p:spPr>
          <a:xfrm>
            <a:off x="7828547" y="13677192"/>
            <a:ext cx="76133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Eyeball set: a portion of dev set to check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78ED21-F179-4119-920E-5E4873674C19}"/>
              </a:ext>
            </a:extLst>
          </p:cNvPr>
          <p:cNvSpPr txBox="1"/>
          <p:nvPr/>
        </p:nvSpPr>
        <p:spPr>
          <a:xfrm>
            <a:off x="20829039" y="13402019"/>
            <a:ext cx="76133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Blackbox set: a portion of dev set to apply model, but not exam for error</a:t>
            </a:r>
          </a:p>
        </p:txBody>
      </p:sp>
    </p:spTree>
    <p:extLst>
      <p:ext uri="{BB962C8B-B14F-4D97-AF65-F5344CB8AC3E}">
        <p14:creationId xmlns:p14="http://schemas.microsoft.com/office/powerpoint/2010/main" val="19313990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1F5B0C24-43AB-4760-AC5A-74BD343FA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674" y="8308558"/>
            <a:ext cx="9925625" cy="660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Active selection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97A303-121F-4756-A21C-795DDAE83381}"/>
              </a:ext>
            </a:extLst>
          </p:cNvPr>
          <p:cNvSpPr/>
          <p:nvPr/>
        </p:nvSpPr>
        <p:spPr bwMode="auto">
          <a:xfrm>
            <a:off x="3290725" y="7997655"/>
            <a:ext cx="12875366" cy="3345365"/>
          </a:xfrm>
          <a:prstGeom prst="rect">
            <a:avLst/>
          </a:prstGeom>
          <a:solidFill>
            <a:srgbClr val="990000">
              <a:alpha val="42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F16A825-D1D3-4479-BBBD-050A0BF2ED7B}"/>
              </a:ext>
            </a:extLst>
          </p:cNvPr>
          <p:cNvSpPr/>
          <p:nvPr/>
        </p:nvSpPr>
        <p:spPr bwMode="auto">
          <a:xfrm>
            <a:off x="3269803" y="11456478"/>
            <a:ext cx="12875366" cy="3345365"/>
          </a:xfrm>
          <a:prstGeom prst="rect">
            <a:avLst/>
          </a:prstGeom>
          <a:solidFill>
            <a:schemeClr val="accent1">
              <a:lumMod val="60000"/>
              <a:lumOff val="40000"/>
              <a:alpha val="42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DB8325F-838D-4E71-A486-39C186ADF1FD}"/>
              </a:ext>
            </a:extLst>
          </p:cNvPr>
          <p:cNvCxnSpPr/>
          <p:nvPr/>
        </p:nvCxnSpPr>
        <p:spPr>
          <a:xfrm>
            <a:off x="3269803" y="10287000"/>
            <a:ext cx="12875366" cy="0"/>
          </a:xfrm>
          <a:prstGeom prst="line">
            <a:avLst/>
          </a:prstGeom>
          <a:ln w="1778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6F3C39D-9C6F-4407-8E95-A9EFA29E6279}"/>
              </a:ext>
            </a:extLst>
          </p:cNvPr>
          <p:cNvCxnSpPr/>
          <p:nvPr/>
        </p:nvCxnSpPr>
        <p:spPr>
          <a:xfrm>
            <a:off x="3290725" y="12412980"/>
            <a:ext cx="12875366" cy="0"/>
          </a:xfrm>
          <a:prstGeom prst="line">
            <a:avLst/>
          </a:prstGeom>
          <a:ln w="1778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6483BBD-B408-47D6-94BF-14EA7DCE6529}"/>
              </a:ext>
            </a:extLst>
          </p:cNvPr>
          <p:cNvSpPr/>
          <p:nvPr/>
        </p:nvSpPr>
        <p:spPr bwMode="auto">
          <a:xfrm>
            <a:off x="7085293" y="10509516"/>
            <a:ext cx="297180" cy="26288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19D4DE1-3E72-43C6-8464-AE27AEB7B517}"/>
              </a:ext>
            </a:extLst>
          </p:cNvPr>
          <p:cNvSpPr/>
          <p:nvPr/>
        </p:nvSpPr>
        <p:spPr bwMode="auto">
          <a:xfrm>
            <a:off x="7534873" y="10793357"/>
            <a:ext cx="297180" cy="26288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49C6501-701E-4FE4-B912-1B34ED7ED34B}"/>
              </a:ext>
            </a:extLst>
          </p:cNvPr>
          <p:cNvSpPr/>
          <p:nvPr/>
        </p:nvSpPr>
        <p:spPr bwMode="auto">
          <a:xfrm>
            <a:off x="6997663" y="11728900"/>
            <a:ext cx="297180" cy="26288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63875D3-A90F-46DA-B475-C71F8EAC14E5}"/>
              </a:ext>
            </a:extLst>
          </p:cNvPr>
          <p:cNvSpPr/>
          <p:nvPr/>
        </p:nvSpPr>
        <p:spPr bwMode="auto">
          <a:xfrm>
            <a:off x="9238524" y="11364745"/>
            <a:ext cx="297180" cy="262882"/>
          </a:xfrm>
          <a:prstGeom prst="ellipse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503C240-AD67-48BA-A3ED-941839F68547}"/>
              </a:ext>
            </a:extLst>
          </p:cNvPr>
          <p:cNvSpPr/>
          <p:nvPr/>
        </p:nvSpPr>
        <p:spPr bwMode="auto">
          <a:xfrm>
            <a:off x="9149781" y="10499702"/>
            <a:ext cx="297180" cy="262882"/>
          </a:xfrm>
          <a:prstGeom prst="ellipse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D7FF624-BDCD-43E1-B249-49547E2C1BFD}"/>
              </a:ext>
            </a:extLst>
          </p:cNvPr>
          <p:cNvSpPr/>
          <p:nvPr/>
        </p:nvSpPr>
        <p:spPr bwMode="auto">
          <a:xfrm>
            <a:off x="9238524" y="10860786"/>
            <a:ext cx="297180" cy="262882"/>
          </a:xfrm>
          <a:prstGeom prst="ellipse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B768182-4A84-4ECB-BA93-CB140FE6A7B0}"/>
              </a:ext>
            </a:extLst>
          </p:cNvPr>
          <p:cNvSpPr/>
          <p:nvPr/>
        </p:nvSpPr>
        <p:spPr bwMode="auto">
          <a:xfrm>
            <a:off x="9387114" y="11817288"/>
            <a:ext cx="297180" cy="262882"/>
          </a:xfrm>
          <a:prstGeom prst="ellipse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CD3E841-93EF-4F77-AA03-4E021C89F8DF}"/>
              </a:ext>
            </a:extLst>
          </p:cNvPr>
          <p:cNvSpPr/>
          <p:nvPr/>
        </p:nvSpPr>
        <p:spPr bwMode="auto">
          <a:xfrm>
            <a:off x="9446869" y="11843766"/>
            <a:ext cx="297180" cy="262882"/>
          </a:xfrm>
          <a:prstGeom prst="ellipse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E8B7273-E08B-4C18-B51A-2F59C0FEE88D}"/>
              </a:ext>
            </a:extLst>
          </p:cNvPr>
          <p:cNvSpPr/>
          <p:nvPr/>
        </p:nvSpPr>
        <p:spPr bwMode="auto">
          <a:xfrm>
            <a:off x="8209418" y="10626957"/>
            <a:ext cx="297180" cy="26288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32C5860-33F8-40CE-BE5C-7F1D24D3D002}"/>
              </a:ext>
            </a:extLst>
          </p:cNvPr>
          <p:cNvSpPr/>
          <p:nvPr/>
        </p:nvSpPr>
        <p:spPr bwMode="auto">
          <a:xfrm>
            <a:off x="8123578" y="11749859"/>
            <a:ext cx="297180" cy="26288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B8796D3-6F6B-483B-8F17-D94A63055590}"/>
              </a:ext>
            </a:extLst>
          </p:cNvPr>
          <p:cNvSpPr/>
          <p:nvPr/>
        </p:nvSpPr>
        <p:spPr bwMode="auto">
          <a:xfrm>
            <a:off x="9958947" y="10762584"/>
            <a:ext cx="297180" cy="262882"/>
          </a:xfrm>
          <a:prstGeom prst="ellipse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F076F23-318D-44FF-B071-402101A54543}"/>
              </a:ext>
            </a:extLst>
          </p:cNvPr>
          <p:cNvSpPr/>
          <p:nvPr/>
        </p:nvSpPr>
        <p:spPr bwMode="auto">
          <a:xfrm>
            <a:off x="9994206" y="11795286"/>
            <a:ext cx="297180" cy="262882"/>
          </a:xfrm>
          <a:prstGeom prst="ellipse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13961BD-C4F8-4EAC-86FF-E9F461199085}"/>
              </a:ext>
            </a:extLst>
          </p:cNvPr>
          <p:cNvSpPr/>
          <p:nvPr/>
        </p:nvSpPr>
        <p:spPr bwMode="auto">
          <a:xfrm>
            <a:off x="11235632" y="10596861"/>
            <a:ext cx="297180" cy="26288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24848FA-AD66-4B08-BD8E-D4CEE71826F3}"/>
              </a:ext>
            </a:extLst>
          </p:cNvPr>
          <p:cNvSpPr/>
          <p:nvPr/>
        </p:nvSpPr>
        <p:spPr bwMode="auto">
          <a:xfrm>
            <a:off x="10861985" y="11136867"/>
            <a:ext cx="297180" cy="26288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A21118A-3EBC-4B23-845B-A7EDA550A4D4}"/>
              </a:ext>
            </a:extLst>
          </p:cNvPr>
          <p:cNvSpPr/>
          <p:nvPr/>
        </p:nvSpPr>
        <p:spPr bwMode="auto">
          <a:xfrm>
            <a:off x="11148002" y="11816245"/>
            <a:ext cx="297180" cy="26288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EA80A8D-4615-4558-AD1E-6C60360836B8}"/>
              </a:ext>
            </a:extLst>
          </p:cNvPr>
          <p:cNvSpPr/>
          <p:nvPr/>
        </p:nvSpPr>
        <p:spPr bwMode="auto">
          <a:xfrm>
            <a:off x="11758471" y="11475918"/>
            <a:ext cx="297180" cy="26288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6BF24B3-93C5-4BDF-B1D6-DA98EEBC6617}"/>
              </a:ext>
            </a:extLst>
          </p:cNvPr>
          <p:cNvSpPr/>
          <p:nvPr/>
        </p:nvSpPr>
        <p:spPr bwMode="auto">
          <a:xfrm>
            <a:off x="11800617" y="11038145"/>
            <a:ext cx="297180" cy="26288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FF1BAD-974B-4780-B564-ADB8BD406A0C}"/>
              </a:ext>
            </a:extLst>
          </p:cNvPr>
          <p:cNvSpPr txBox="1"/>
          <p:nvPr/>
        </p:nvSpPr>
        <p:spPr>
          <a:xfrm>
            <a:off x="17305183" y="6783100"/>
            <a:ext cx="17625060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model output to pick samples to check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Consider to use different metrics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Combine domain knowledge, e.g. signal-noise-ratio in different imaging protocols, image appearances in different diseases (such as hypertrophic cardiomyopathy)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Automate this process and optimize tools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0150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Error analysis of a complex system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5234760-C35B-4299-AF07-F585E6A27FA1}"/>
              </a:ext>
            </a:extLst>
          </p:cNvPr>
          <p:cNvSpPr/>
          <p:nvPr/>
        </p:nvSpPr>
        <p:spPr bwMode="auto">
          <a:xfrm>
            <a:off x="10467197" y="5905809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E969B4-41E1-42BB-AAF3-92EAAD279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944" y="5135239"/>
            <a:ext cx="3143250" cy="2590800"/>
          </a:xfrm>
          <a:prstGeom prst="rect">
            <a:avLst/>
          </a:prstGeom>
          <a:solidFill>
            <a:srgbClr val="FF0000">
              <a:alpha val="72000"/>
            </a:srgbClr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233E35-1408-4F29-B60A-636F13CF1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53632" y="10959378"/>
            <a:ext cx="4014551" cy="5352734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B51F01F0-3BE7-4375-A4E5-2EB81E8745B5}"/>
              </a:ext>
            </a:extLst>
          </p:cNvPr>
          <p:cNvSpPr/>
          <p:nvPr/>
        </p:nvSpPr>
        <p:spPr bwMode="auto">
          <a:xfrm>
            <a:off x="10467197" y="13110915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860D1FD-C92D-42EB-83A6-F65CF5B71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944" y="12340345"/>
            <a:ext cx="3143250" cy="2590800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B509FD9-D7D5-4175-8CE9-9D18638AE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936" y="5187628"/>
            <a:ext cx="5298370" cy="253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3E2174-D95B-411E-9950-2A2CCAF2C263}"/>
              </a:ext>
            </a:extLst>
          </p:cNvPr>
          <p:cNvSpPr txBox="1"/>
          <p:nvPr/>
        </p:nvSpPr>
        <p:spPr>
          <a:xfrm>
            <a:off x="13347557" y="8421918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ABEFB5-B8AC-447C-9613-6A51A5187EF3}"/>
              </a:ext>
            </a:extLst>
          </p:cNvPr>
          <p:cNvSpPr txBox="1"/>
          <p:nvPr/>
        </p:nvSpPr>
        <p:spPr>
          <a:xfrm>
            <a:off x="13347557" y="15426002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2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D24B43E-26F9-470B-9FA7-F9201AD74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7881" y="8544559"/>
            <a:ext cx="4440182" cy="3659786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F6C190BB-01CD-468B-8890-D96C67D20375}"/>
              </a:ext>
            </a:extLst>
          </p:cNvPr>
          <p:cNvSpPr/>
          <p:nvPr/>
        </p:nvSpPr>
        <p:spPr bwMode="auto">
          <a:xfrm>
            <a:off x="23131637" y="9484155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B02B47-EB6A-44DC-B8A4-7C1F42E2CE77}"/>
              </a:ext>
            </a:extLst>
          </p:cNvPr>
          <p:cNvSpPr txBox="1"/>
          <p:nvPr/>
        </p:nvSpPr>
        <p:spPr>
          <a:xfrm>
            <a:off x="25554051" y="9589525"/>
            <a:ext cx="10812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classification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42292441-4415-4223-ACCD-645F5B55F643}"/>
              </a:ext>
            </a:extLst>
          </p:cNvPr>
          <p:cNvSpPr/>
          <p:nvPr/>
        </p:nvSpPr>
        <p:spPr bwMode="auto">
          <a:xfrm rot="1906824">
            <a:off x="16644943" y="7108294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02C9BF-302E-4295-92A3-380019960E0A}"/>
              </a:ext>
            </a:extLst>
          </p:cNvPr>
          <p:cNvSpPr/>
          <p:nvPr/>
        </p:nvSpPr>
        <p:spPr>
          <a:xfrm>
            <a:off x="4713624" y="7866712"/>
            <a:ext cx="24721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https://ecg.utah.edu/lesson/3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DF8DB2F-6BC6-4117-ADD7-382C1D33A2C0}"/>
              </a:ext>
            </a:extLst>
          </p:cNvPr>
          <p:cNvSpPr/>
          <p:nvPr/>
        </p:nvSpPr>
        <p:spPr bwMode="auto">
          <a:xfrm rot="20218068">
            <a:off x="16665053" y="12732462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87FD87-1AB5-4473-81F1-F9C42001BEA6}"/>
              </a:ext>
            </a:extLst>
          </p:cNvPr>
          <p:cNvSpPr txBox="1"/>
          <p:nvPr/>
        </p:nvSpPr>
        <p:spPr>
          <a:xfrm>
            <a:off x="19412955" y="12355756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E5698E-F46D-4E29-B126-DE9AD480529E}"/>
              </a:ext>
            </a:extLst>
          </p:cNvPr>
          <p:cNvSpPr txBox="1"/>
          <p:nvPr/>
        </p:nvSpPr>
        <p:spPr>
          <a:xfrm>
            <a:off x="17012919" y="5396091"/>
            <a:ext cx="10607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R-R interval, location of S-T wave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32E444-4E77-4228-8DE7-FA4D4DD7B9B1}"/>
              </a:ext>
            </a:extLst>
          </p:cNvPr>
          <p:cNvSpPr txBox="1"/>
          <p:nvPr/>
        </p:nvSpPr>
        <p:spPr>
          <a:xfrm>
            <a:off x="17258554" y="13915954"/>
            <a:ext cx="10607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Segmentation of heart</a:t>
            </a:r>
          </a:p>
        </p:txBody>
      </p:sp>
    </p:spTree>
    <p:extLst>
      <p:ext uri="{BB962C8B-B14F-4D97-AF65-F5344CB8AC3E}">
        <p14:creationId xmlns:p14="http://schemas.microsoft.com/office/powerpoint/2010/main" val="453634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Error analysis of a complex system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5234760-C35B-4299-AF07-F585E6A27FA1}"/>
              </a:ext>
            </a:extLst>
          </p:cNvPr>
          <p:cNvSpPr/>
          <p:nvPr/>
        </p:nvSpPr>
        <p:spPr bwMode="auto">
          <a:xfrm>
            <a:off x="10467197" y="5905809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E969B4-41E1-42BB-AAF3-92EAAD279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944" y="5135239"/>
            <a:ext cx="3143250" cy="2590800"/>
          </a:xfrm>
          <a:prstGeom prst="rect">
            <a:avLst/>
          </a:prstGeom>
          <a:solidFill>
            <a:srgbClr val="FF0000">
              <a:alpha val="72000"/>
            </a:srgbClr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233E35-1408-4F29-B60A-636F13CF1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53632" y="10959378"/>
            <a:ext cx="4014551" cy="5352734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B51F01F0-3BE7-4375-A4E5-2EB81E8745B5}"/>
              </a:ext>
            </a:extLst>
          </p:cNvPr>
          <p:cNvSpPr/>
          <p:nvPr/>
        </p:nvSpPr>
        <p:spPr bwMode="auto">
          <a:xfrm>
            <a:off x="10467197" y="13110915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860D1FD-C92D-42EB-83A6-F65CF5B71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944" y="12340345"/>
            <a:ext cx="3143250" cy="2590800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B509FD9-D7D5-4175-8CE9-9D18638AE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936" y="5187628"/>
            <a:ext cx="5298370" cy="253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3E2174-D95B-411E-9950-2A2CCAF2C263}"/>
              </a:ext>
            </a:extLst>
          </p:cNvPr>
          <p:cNvSpPr txBox="1"/>
          <p:nvPr/>
        </p:nvSpPr>
        <p:spPr>
          <a:xfrm>
            <a:off x="13347557" y="8421918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ABEFB5-B8AC-447C-9613-6A51A5187EF3}"/>
              </a:ext>
            </a:extLst>
          </p:cNvPr>
          <p:cNvSpPr txBox="1"/>
          <p:nvPr/>
        </p:nvSpPr>
        <p:spPr>
          <a:xfrm>
            <a:off x="13347557" y="15426002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2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D24B43E-26F9-470B-9FA7-F9201AD74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7881" y="8544559"/>
            <a:ext cx="4440182" cy="3659786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F6C190BB-01CD-468B-8890-D96C67D20375}"/>
              </a:ext>
            </a:extLst>
          </p:cNvPr>
          <p:cNvSpPr/>
          <p:nvPr/>
        </p:nvSpPr>
        <p:spPr bwMode="auto">
          <a:xfrm>
            <a:off x="23131637" y="9484155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B02B47-EB6A-44DC-B8A4-7C1F42E2CE77}"/>
              </a:ext>
            </a:extLst>
          </p:cNvPr>
          <p:cNvSpPr txBox="1"/>
          <p:nvPr/>
        </p:nvSpPr>
        <p:spPr>
          <a:xfrm>
            <a:off x="25554051" y="9589525"/>
            <a:ext cx="10812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classification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42292441-4415-4223-ACCD-645F5B55F643}"/>
              </a:ext>
            </a:extLst>
          </p:cNvPr>
          <p:cNvSpPr/>
          <p:nvPr/>
        </p:nvSpPr>
        <p:spPr bwMode="auto">
          <a:xfrm rot="907249">
            <a:off x="16644943" y="7108294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02C9BF-302E-4295-92A3-380019960E0A}"/>
              </a:ext>
            </a:extLst>
          </p:cNvPr>
          <p:cNvSpPr/>
          <p:nvPr/>
        </p:nvSpPr>
        <p:spPr>
          <a:xfrm>
            <a:off x="4713624" y="7866712"/>
            <a:ext cx="24721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https://ecg.utah.edu/lesson/3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DF8DB2F-6BC6-4117-ADD7-382C1D33A2C0}"/>
              </a:ext>
            </a:extLst>
          </p:cNvPr>
          <p:cNvSpPr/>
          <p:nvPr/>
        </p:nvSpPr>
        <p:spPr bwMode="auto">
          <a:xfrm rot="20218068">
            <a:off x="16665053" y="12732462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87FD87-1AB5-4473-81F1-F9C42001BEA6}"/>
              </a:ext>
            </a:extLst>
          </p:cNvPr>
          <p:cNvSpPr txBox="1"/>
          <p:nvPr/>
        </p:nvSpPr>
        <p:spPr>
          <a:xfrm>
            <a:off x="19412955" y="12355756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E5698E-F46D-4E29-B126-DE9AD480529E}"/>
              </a:ext>
            </a:extLst>
          </p:cNvPr>
          <p:cNvSpPr txBox="1"/>
          <p:nvPr/>
        </p:nvSpPr>
        <p:spPr>
          <a:xfrm>
            <a:off x="17012919" y="5396091"/>
            <a:ext cx="10607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Manually labeled R-wave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32E444-4E77-4228-8DE7-FA4D4DD7B9B1}"/>
              </a:ext>
            </a:extLst>
          </p:cNvPr>
          <p:cNvSpPr txBox="1"/>
          <p:nvPr/>
        </p:nvSpPr>
        <p:spPr>
          <a:xfrm>
            <a:off x="17258554" y="13915954"/>
            <a:ext cx="10607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Manual segmentation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E25A73-395B-4F33-BAD9-30A0023B5A98}"/>
              </a:ext>
            </a:extLst>
          </p:cNvPr>
          <p:cNvSpPr/>
          <p:nvPr/>
        </p:nvSpPr>
        <p:spPr bwMode="auto">
          <a:xfrm>
            <a:off x="3749040" y="4160520"/>
            <a:ext cx="12795949" cy="13921740"/>
          </a:xfrm>
          <a:prstGeom prst="rect">
            <a:avLst/>
          </a:prstGeom>
          <a:solidFill>
            <a:schemeClr val="accent3">
              <a:lumMod val="60000"/>
              <a:lumOff val="40000"/>
              <a:alpha val="78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56098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Error analysis of a complex system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5234760-C35B-4299-AF07-F585E6A27FA1}"/>
              </a:ext>
            </a:extLst>
          </p:cNvPr>
          <p:cNvSpPr/>
          <p:nvPr/>
        </p:nvSpPr>
        <p:spPr bwMode="auto">
          <a:xfrm>
            <a:off x="10467197" y="5905809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E969B4-41E1-42BB-AAF3-92EAAD279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944" y="5135239"/>
            <a:ext cx="3143250" cy="2590800"/>
          </a:xfrm>
          <a:prstGeom prst="rect">
            <a:avLst/>
          </a:prstGeom>
          <a:solidFill>
            <a:srgbClr val="FF0000">
              <a:alpha val="72000"/>
            </a:srgbClr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233E35-1408-4F29-B60A-636F13CF1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53632" y="10959378"/>
            <a:ext cx="4014551" cy="5352734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B51F01F0-3BE7-4375-A4E5-2EB81E8745B5}"/>
              </a:ext>
            </a:extLst>
          </p:cNvPr>
          <p:cNvSpPr/>
          <p:nvPr/>
        </p:nvSpPr>
        <p:spPr bwMode="auto">
          <a:xfrm>
            <a:off x="10467197" y="13110915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860D1FD-C92D-42EB-83A6-F65CF5B71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944" y="12340345"/>
            <a:ext cx="3143250" cy="2590800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B509FD9-D7D5-4175-8CE9-9D18638AE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936" y="5187628"/>
            <a:ext cx="5298370" cy="253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3E2174-D95B-411E-9950-2A2CCAF2C263}"/>
              </a:ext>
            </a:extLst>
          </p:cNvPr>
          <p:cNvSpPr txBox="1"/>
          <p:nvPr/>
        </p:nvSpPr>
        <p:spPr>
          <a:xfrm>
            <a:off x="13347557" y="8421918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ABEFB5-B8AC-447C-9613-6A51A5187EF3}"/>
              </a:ext>
            </a:extLst>
          </p:cNvPr>
          <p:cNvSpPr txBox="1"/>
          <p:nvPr/>
        </p:nvSpPr>
        <p:spPr>
          <a:xfrm>
            <a:off x="13347557" y="15426002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2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D24B43E-26F9-470B-9FA7-F9201AD74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7881" y="8544559"/>
            <a:ext cx="4440182" cy="3659786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F6C190BB-01CD-468B-8890-D96C67D20375}"/>
              </a:ext>
            </a:extLst>
          </p:cNvPr>
          <p:cNvSpPr/>
          <p:nvPr/>
        </p:nvSpPr>
        <p:spPr bwMode="auto">
          <a:xfrm>
            <a:off x="23131637" y="9484155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B02B47-EB6A-44DC-B8A4-7C1F42E2CE77}"/>
              </a:ext>
            </a:extLst>
          </p:cNvPr>
          <p:cNvSpPr txBox="1"/>
          <p:nvPr/>
        </p:nvSpPr>
        <p:spPr>
          <a:xfrm>
            <a:off x="25554051" y="9589525"/>
            <a:ext cx="10812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classification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42292441-4415-4223-ACCD-645F5B55F643}"/>
              </a:ext>
            </a:extLst>
          </p:cNvPr>
          <p:cNvSpPr/>
          <p:nvPr/>
        </p:nvSpPr>
        <p:spPr bwMode="auto">
          <a:xfrm rot="907249">
            <a:off x="16644943" y="7108294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02C9BF-302E-4295-92A3-380019960E0A}"/>
              </a:ext>
            </a:extLst>
          </p:cNvPr>
          <p:cNvSpPr/>
          <p:nvPr/>
        </p:nvSpPr>
        <p:spPr>
          <a:xfrm>
            <a:off x="4713624" y="7866712"/>
            <a:ext cx="24721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https://ecg.utah.edu/lesson/3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DF8DB2F-6BC6-4117-ADD7-382C1D33A2C0}"/>
              </a:ext>
            </a:extLst>
          </p:cNvPr>
          <p:cNvSpPr/>
          <p:nvPr/>
        </p:nvSpPr>
        <p:spPr bwMode="auto">
          <a:xfrm rot="20218068">
            <a:off x="16665053" y="12732462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87FD87-1AB5-4473-81F1-F9C42001BEA6}"/>
              </a:ext>
            </a:extLst>
          </p:cNvPr>
          <p:cNvSpPr txBox="1"/>
          <p:nvPr/>
        </p:nvSpPr>
        <p:spPr>
          <a:xfrm>
            <a:off x="19412955" y="12355756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32E444-4E77-4228-8DE7-FA4D4DD7B9B1}"/>
              </a:ext>
            </a:extLst>
          </p:cNvPr>
          <p:cNvSpPr txBox="1"/>
          <p:nvPr/>
        </p:nvSpPr>
        <p:spPr>
          <a:xfrm>
            <a:off x="17258554" y="13915954"/>
            <a:ext cx="10607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Manual segmentation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E25A73-395B-4F33-BAD9-30A0023B5A98}"/>
              </a:ext>
            </a:extLst>
          </p:cNvPr>
          <p:cNvSpPr/>
          <p:nvPr/>
        </p:nvSpPr>
        <p:spPr bwMode="auto">
          <a:xfrm>
            <a:off x="3749040" y="10287000"/>
            <a:ext cx="12795949" cy="7795260"/>
          </a:xfrm>
          <a:prstGeom prst="rect">
            <a:avLst/>
          </a:prstGeom>
          <a:solidFill>
            <a:schemeClr val="accent3">
              <a:lumMod val="60000"/>
              <a:lumOff val="40000"/>
              <a:alpha val="78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99405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Error analysis of a complex system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5234760-C35B-4299-AF07-F585E6A27FA1}"/>
              </a:ext>
            </a:extLst>
          </p:cNvPr>
          <p:cNvSpPr/>
          <p:nvPr/>
        </p:nvSpPr>
        <p:spPr bwMode="auto">
          <a:xfrm>
            <a:off x="10467197" y="5905809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E969B4-41E1-42BB-AAF3-92EAAD279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944" y="5135239"/>
            <a:ext cx="3143250" cy="2590800"/>
          </a:xfrm>
          <a:prstGeom prst="rect">
            <a:avLst/>
          </a:prstGeom>
          <a:solidFill>
            <a:srgbClr val="FF0000">
              <a:alpha val="72000"/>
            </a:srgbClr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233E35-1408-4F29-B60A-636F13CF1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53632" y="10959378"/>
            <a:ext cx="4014551" cy="5352734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B51F01F0-3BE7-4375-A4E5-2EB81E8745B5}"/>
              </a:ext>
            </a:extLst>
          </p:cNvPr>
          <p:cNvSpPr/>
          <p:nvPr/>
        </p:nvSpPr>
        <p:spPr bwMode="auto">
          <a:xfrm>
            <a:off x="10467197" y="13110915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860D1FD-C92D-42EB-83A6-F65CF5B71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944" y="12340345"/>
            <a:ext cx="3143250" cy="2590800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B509FD9-D7D5-4175-8CE9-9D18638AE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936" y="5187628"/>
            <a:ext cx="5298370" cy="253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3E2174-D95B-411E-9950-2A2CCAF2C263}"/>
              </a:ext>
            </a:extLst>
          </p:cNvPr>
          <p:cNvSpPr txBox="1"/>
          <p:nvPr/>
        </p:nvSpPr>
        <p:spPr>
          <a:xfrm>
            <a:off x="13347557" y="8421918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ABEFB5-B8AC-447C-9613-6A51A5187EF3}"/>
              </a:ext>
            </a:extLst>
          </p:cNvPr>
          <p:cNvSpPr txBox="1"/>
          <p:nvPr/>
        </p:nvSpPr>
        <p:spPr>
          <a:xfrm>
            <a:off x="13347557" y="15426002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2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D24B43E-26F9-470B-9FA7-F9201AD74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7881" y="8544559"/>
            <a:ext cx="4440182" cy="3659786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F6C190BB-01CD-468B-8890-D96C67D20375}"/>
              </a:ext>
            </a:extLst>
          </p:cNvPr>
          <p:cNvSpPr/>
          <p:nvPr/>
        </p:nvSpPr>
        <p:spPr bwMode="auto">
          <a:xfrm>
            <a:off x="23131637" y="9484155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B02B47-EB6A-44DC-B8A4-7C1F42E2CE77}"/>
              </a:ext>
            </a:extLst>
          </p:cNvPr>
          <p:cNvSpPr txBox="1"/>
          <p:nvPr/>
        </p:nvSpPr>
        <p:spPr>
          <a:xfrm>
            <a:off x="25554051" y="9589525"/>
            <a:ext cx="10812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classification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42292441-4415-4223-ACCD-645F5B55F643}"/>
              </a:ext>
            </a:extLst>
          </p:cNvPr>
          <p:cNvSpPr/>
          <p:nvPr/>
        </p:nvSpPr>
        <p:spPr bwMode="auto">
          <a:xfrm rot="907249">
            <a:off x="16644943" y="7108294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02C9BF-302E-4295-92A3-380019960E0A}"/>
              </a:ext>
            </a:extLst>
          </p:cNvPr>
          <p:cNvSpPr/>
          <p:nvPr/>
        </p:nvSpPr>
        <p:spPr>
          <a:xfrm>
            <a:off x="4713624" y="7866712"/>
            <a:ext cx="24721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https://ecg.utah.edu/lesson/3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DF8DB2F-6BC6-4117-ADD7-382C1D33A2C0}"/>
              </a:ext>
            </a:extLst>
          </p:cNvPr>
          <p:cNvSpPr/>
          <p:nvPr/>
        </p:nvSpPr>
        <p:spPr bwMode="auto">
          <a:xfrm rot="20218068">
            <a:off x="16665053" y="12732462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87FD87-1AB5-4473-81F1-F9C42001BEA6}"/>
              </a:ext>
            </a:extLst>
          </p:cNvPr>
          <p:cNvSpPr txBox="1"/>
          <p:nvPr/>
        </p:nvSpPr>
        <p:spPr>
          <a:xfrm>
            <a:off x="19412955" y="12355756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E25A73-395B-4F33-BAD9-30A0023B5A98}"/>
              </a:ext>
            </a:extLst>
          </p:cNvPr>
          <p:cNvSpPr/>
          <p:nvPr/>
        </p:nvSpPr>
        <p:spPr bwMode="auto">
          <a:xfrm>
            <a:off x="4069222" y="3840844"/>
            <a:ext cx="12795949" cy="6987347"/>
          </a:xfrm>
          <a:prstGeom prst="rect">
            <a:avLst/>
          </a:prstGeom>
          <a:solidFill>
            <a:schemeClr val="accent3">
              <a:lumMod val="60000"/>
              <a:lumOff val="40000"/>
              <a:alpha val="78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68210F-273D-43C6-B5F4-D072EE26A920}"/>
              </a:ext>
            </a:extLst>
          </p:cNvPr>
          <p:cNvSpPr txBox="1"/>
          <p:nvPr/>
        </p:nvSpPr>
        <p:spPr>
          <a:xfrm>
            <a:off x="17803097" y="5819000"/>
            <a:ext cx="10607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Manual label</a:t>
            </a:r>
          </a:p>
        </p:txBody>
      </p:sp>
    </p:spTree>
    <p:extLst>
      <p:ext uri="{BB962C8B-B14F-4D97-AF65-F5344CB8AC3E}">
        <p14:creationId xmlns:p14="http://schemas.microsoft.com/office/powerpoint/2010/main" val="13327762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Error analysis of a complex system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5234760-C35B-4299-AF07-F585E6A27FA1}"/>
              </a:ext>
            </a:extLst>
          </p:cNvPr>
          <p:cNvSpPr/>
          <p:nvPr/>
        </p:nvSpPr>
        <p:spPr bwMode="auto">
          <a:xfrm>
            <a:off x="10467197" y="5905809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E969B4-41E1-42BB-AAF3-92EAAD279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944" y="5135239"/>
            <a:ext cx="3143250" cy="2590800"/>
          </a:xfrm>
          <a:prstGeom prst="rect">
            <a:avLst/>
          </a:prstGeom>
          <a:solidFill>
            <a:srgbClr val="FF0000">
              <a:alpha val="72000"/>
            </a:srgbClr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233E35-1408-4F29-B60A-636F13CF1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53632" y="10959378"/>
            <a:ext cx="4014551" cy="5352734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B51F01F0-3BE7-4375-A4E5-2EB81E8745B5}"/>
              </a:ext>
            </a:extLst>
          </p:cNvPr>
          <p:cNvSpPr/>
          <p:nvPr/>
        </p:nvSpPr>
        <p:spPr bwMode="auto">
          <a:xfrm>
            <a:off x="10467197" y="13110915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860D1FD-C92D-42EB-83A6-F65CF5B71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944" y="12340345"/>
            <a:ext cx="3143250" cy="2590800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B509FD9-D7D5-4175-8CE9-9D18638AE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936" y="5187628"/>
            <a:ext cx="5298370" cy="253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3E2174-D95B-411E-9950-2A2CCAF2C263}"/>
              </a:ext>
            </a:extLst>
          </p:cNvPr>
          <p:cNvSpPr txBox="1"/>
          <p:nvPr/>
        </p:nvSpPr>
        <p:spPr>
          <a:xfrm>
            <a:off x="13347557" y="8421918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ABEFB5-B8AC-447C-9613-6A51A5187EF3}"/>
              </a:ext>
            </a:extLst>
          </p:cNvPr>
          <p:cNvSpPr txBox="1"/>
          <p:nvPr/>
        </p:nvSpPr>
        <p:spPr>
          <a:xfrm>
            <a:off x="13347557" y="15426002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2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D24B43E-26F9-470B-9FA7-F9201AD74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7881" y="8544559"/>
            <a:ext cx="4440182" cy="3659786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F6C190BB-01CD-468B-8890-D96C67D20375}"/>
              </a:ext>
            </a:extLst>
          </p:cNvPr>
          <p:cNvSpPr/>
          <p:nvPr/>
        </p:nvSpPr>
        <p:spPr bwMode="auto">
          <a:xfrm>
            <a:off x="23131637" y="9484155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B02B47-EB6A-44DC-B8A4-7C1F42E2CE77}"/>
              </a:ext>
            </a:extLst>
          </p:cNvPr>
          <p:cNvSpPr txBox="1"/>
          <p:nvPr/>
        </p:nvSpPr>
        <p:spPr>
          <a:xfrm>
            <a:off x="25554051" y="9589525"/>
            <a:ext cx="10812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classification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42292441-4415-4223-ACCD-645F5B55F643}"/>
              </a:ext>
            </a:extLst>
          </p:cNvPr>
          <p:cNvSpPr/>
          <p:nvPr/>
        </p:nvSpPr>
        <p:spPr bwMode="auto">
          <a:xfrm rot="1906824">
            <a:off x="16644943" y="7108294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02C9BF-302E-4295-92A3-380019960E0A}"/>
              </a:ext>
            </a:extLst>
          </p:cNvPr>
          <p:cNvSpPr/>
          <p:nvPr/>
        </p:nvSpPr>
        <p:spPr>
          <a:xfrm>
            <a:off x="4713624" y="7866712"/>
            <a:ext cx="24721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https://ecg.utah.edu/lesson/3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DF8DB2F-6BC6-4117-ADD7-382C1D33A2C0}"/>
              </a:ext>
            </a:extLst>
          </p:cNvPr>
          <p:cNvSpPr/>
          <p:nvPr/>
        </p:nvSpPr>
        <p:spPr bwMode="auto">
          <a:xfrm rot="20218068">
            <a:off x="16665053" y="12732462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87FD87-1AB5-4473-81F1-F9C42001BEA6}"/>
              </a:ext>
            </a:extLst>
          </p:cNvPr>
          <p:cNvSpPr txBox="1"/>
          <p:nvPr/>
        </p:nvSpPr>
        <p:spPr>
          <a:xfrm>
            <a:off x="19412955" y="12355756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E5698E-F46D-4E29-B126-DE9AD480529E}"/>
              </a:ext>
            </a:extLst>
          </p:cNvPr>
          <p:cNvSpPr txBox="1"/>
          <p:nvPr/>
        </p:nvSpPr>
        <p:spPr>
          <a:xfrm>
            <a:off x="16009538" y="5441745"/>
            <a:ext cx="10607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Latent representation, Nx1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32E444-4E77-4228-8DE7-FA4D4DD7B9B1}"/>
              </a:ext>
            </a:extLst>
          </p:cNvPr>
          <p:cNvSpPr txBox="1"/>
          <p:nvPr/>
        </p:nvSpPr>
        <p:spPr>
          <a:xfrm>
            <a:off x="16255173" y="13961608"/>
            <a:ext cx="10607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Latent representation, Tx1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DFD921-29E4-4205-AC39-5FA8A7D95EA2}"/>
              </a:ext>
            </a:extLst>
          </p:cNvPr>
          <p:cNvSpPr/>
          <p:nvPr/>
        </p:nvSpPr>
        <p:spPr bwMode="auto">
          <a:xfrm>
            <a:off x="11041381" y="3771900"/>
            <a:ext cx="13555980" cy="13098780"/>
          </a:xfrm>
          <a:prstGeom prst="rect">
            <a:avLst/>
          </a:prstGeom>
          <a:solidFill>
            <a:schemeClr val="accent3">
              <a:lumMod val="60000"/>
              <a:lumOff val="40000"/>
              <a:alpha val="43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BA4A27-231E-40E7-8DAB-2EEC7E727F44}"/>
              </a:ext>
            </a:extLst>
          </p:cNvPr>
          <p:cNvSpPr txBox="1"/>
          <p:nvPr/>
        </p:nvSpPr>
        <p:spPr>
          <a:xfrm>
            <a:off x="25554051" y="13302344"/>
            <a:ext cx="86393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Debug as one big model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End-to-end training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Harder to isolate bugs</a:t>
            </a:r>
          </a:p>
        </p:txBody>
      </p:sp>
    </p:spTree>
    <p:extLst>
      <p:ext uri="{BB962C8B-B14F-4D97-AF65-F5344CB8AC3E}">
        <p14:creationId xmlns:p14="http://schemas.microsoft.com/office/powerpoint/2010/main" val="35669697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800" dirty="0"/>
              <a:t>Set up the training, cont.</a:t>
            </a:r>
          </a:p>
          <a:p>
            <a:r>
              <a:rPr lang="en-US" sz="8800" b="1" dirty="0"/>
              <a:t>Data pre-processing</a:t>
            </a:r>
          </a:p>
          <a:p>
            <a:r>
              <a:rPr lang="en-US" sz="8800" dirty="0"/>
              <a:t>Model weight initialization</a:t>
            </a:r>
          </a:p>
          <a:p>
            <a:r>
              <a:rPr lang="en-US" sz="8800" dirty="0"/>
              <a:t>Tips for model training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6575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Data pre-processing to reduce variation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4DDFFF-1235-4FF6-AC88-7CFEA9BA5AF6}"/>
              </a:ext>
            </a:extLst>
          </p:cNvPr>
          <p:cNvSpPr txBox="1"/>
          <p:nvPr/>
        </p:nvSpPr>
        <p:spPr>
          <a:xfrm>
            <a:off x="2743200" y="3954780"/>
            <a:ext cx="2788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Standardizing the input data and reducing the variation can help training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22BF6C-A394-44BA-B56C-855C34994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304" y="6240179"/>
            <a:ext cx="5134456" cy="38508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B81C4D-828E-469B-915E-C96DCBCCD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6548" y="7120447"/>
            <a:ext cx="3381372" cy="25731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9FC21D-1E0A-4800-B65E-9442D304FE45}"/>
              </a:ext>
            </a:extLst>
          </p:cNvPr>
          <p:cNvSpPr txBox="1"/>
          <p:nvPr/>
        </p:nvSpPr>
        <p:spPr>
          <a:xfrm>
            <a:off x="5367332" y="10353422"/>
            <a:ext cx="52425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spatial resolution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1946D5-3E73-4E97-BC16-A1B3E9D49E95}"/>
              </a:ext>
            </a:extLst>
          </p:cNvPr>
          <p:cNvSpPr txBox="1"/>
          <p:nvPr/>
        </p:nvSpPr>
        <p:spPr>
          <a:xfrm>
            <a:off x="10344146" y="10262116"/>
            <a:ext cx="52425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 spatial resolution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FF1EBED-DB54-43E6-B169-F2E83CF25279}"/>
              </a:ext>
            </a:extLst>
          </p:cNvPr>
          <p:cNvSpPr/>
          <p:nvPr/>
        </p:nvSpPr>
        <p:spPr bwMode="auto">
          <a:xfrm>
            <a:off x="14117959" y="7894147"/>
            <a:ext cx="5829300" cy="923330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D3B322-2436-4038-8D09-29C8270CA53F}"/>
              </a:ext>
            </a:extLst>
          </p:cNvPr>
          <p:cNvSpPr txBox="1"/>
          <p:nvPr/>
        </p:nvSpPr>
        <p:spPr>
          <a:xfrm>
            <a:off x="14619219" y="8885189"/>
            <a:ext cx="52425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Resample to fixed resolution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5EA064-753F-4206-B25B-863024B47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8071" y="6057032"/>
            <a:ext cx="6090478" cy="4572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91AA37-D6DD-4F06-8832-90E7AB487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01050" y="6057032"/>
            <a:ext cx="6048260" cy="4572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6CEFED7-0F93-4A1B-84BD-F6485AB87B1A}"/>
              </a:ext>
            </a:extLst>
          </p:cNvPr>
          <p:cNvSpPr txBox="1"/>
          <p:nvPr/>
        </p:nvSpPr>
        <p:spPr>
          <a:xfrm>
            <a:off x="22888425" y="11039787"/>
            <a:ext cx="11299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 high resolution of 1mm</a:t>
            </a:r>
            <a:r>
              <a:rPr lang="en-US" baseline="30000" dirty="0"/>
              <a:t>2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7F44F38-4EE6-4596-ACB5-3D28FD28C887}"/>
              </a:ext>
            </a:extLst>
          </p:cNvPr>
          <p:cNvSpPr/>
          <p:nvPr/>
        </p:nvSpPr>
        <p:spPr bwMode="auto">
          <a:xfrm>
            <a:off x="14117959" y="15032479"/>
            <a:ext cx="5829300" cy="923330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209624-74BA-44F2-8F0C-70C622FDB0FA}"/>
              </a:ext>
            </a:extLst>
          </p:cNvPr>
          <p:cNvSpPr txBox="1"/>
          <p:nvPr/>
        </p:nvSpPr>
        <p:spPr>
          <a:xfrm>
            <a:off x="14411327" y="16229261"/>
            <a:ext cx="52425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Adjust image windowing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31632C8-838D-4B11-85E7-7CB42C87AC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6428" y="14208269"/>
            <a:ext cx="3429000" cy="25717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B558D49-2F53-4CA8-9FA0-B382E4302D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91950" y="14231330"/>
            <a:ext cx="3429000" cy="25717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ED1F163-0F55-4CC1-B538-59C7582700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21385534" y="14231330"/>
            <a:ext cx="3429000" cy="257175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EC41EFE-DA81-40AE-A15E-8BB807264C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79793" y="13612205"/>
            <a:ext cx="271462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833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Spatially invariant feature detection</a:t>
            </a:r>
            <a:endParaRPr lang="en-US" sz="11500" dirty="0"/>
          </a:p>
        </p:txBody>
      </p:sp>
      <p:pic>
        <p:nvPicPr>
          <p:cNvPr id="108" name="Picture 2" descr="The Shots Your Cat Needs">
            <a:extLst>
              <a:ext uri="{FF2B5EF4-FFF2-40B4-BE49-F238E27FC236}">
                <a16:creationId xmlns:a16="http://schemas.microsoft.com/office/drawing/2014/main" id="{75069318-523D-47DA-A468-AF053D99D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484" y="5259455"/>
            <a:ext cx="11638934" cy="775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D244455-72CD-4987-B884-802B82046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8073" y="4794456"/>
            <a:ext cx="13731974" cy="9155813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F1D56DC5-4DE7-4E3B-97FB-1A2B5DB08DEF}"/>
              </a:ext>
            </a:extLst>
          </p:cNvPr>
          <p:cNvSpPr/>
          <p:nvPr/>
        </p:nvSpPr>
        <p:spPr bwMode="auto">
          <a:xfrm>
            <a:off x="15418120" y="8650713"/>
            <a:ext cx="3581080" cy="97677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D82783C-E267-4794-BBE1-D2D2AA2CC3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05569"/>
              </p:ext>
            </p:extLst>
          </p:nvPr>
        </p:nvGraphicFramePr>
        <p:xfrm>
          <a:off x="3270484" y="14169775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06EB84B-394B-4D65-9994-37921D5F2623}"/>
              </a:ext>
            </a:extLst>
          </p:cNvPr>
          <p:cNvSpPr txBox="1"/>
          <p:nvPr/>
        </p:nvSpPr>
        <p:spPr>
          <a:xfrm>
            <a:off x="10707756" y="14593956"/>
            <a:ext cx="32997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Sobel filter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E235C-3030-4640-AC40-4183F6ABFFD9}"/>
              </a:ext>
            </a:extLst>
          </p:cNvPr>
          <p:cNvSpPr txBox="1"/>
          <p:nvPr/>
        </p:nvSpPr>
        <p:spPr>
          <a:xfrm>
            <a:off x="14197873" y="13935974"/>
            <a:ext cx="168037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“sliding over” the 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Convolution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So no need to have different detectors for the same image features </a:t>
            </a:r>
            <a:r>
              <a:rPr lang="en-US" dirty="0">
                <a:sym typeface="Wingdings" panose="05000000000000000000" pitchFamily="2" charset="2"/>
              </a:rPr>
              <a:t> FC method is not optimal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0E4FAD-2197-4BE8-9264-FC9B4CD7CE7F}"/>
              </a:ext>
            </a:extLst>
          </p:cNvPr>
          <p:cNvSpPr txBox="1"/>
          <p:nvPr/>
        </p:nvSpPr>
        <p:spPr>
          <a:xfrm>
            <a:off x="15582771" y="7152763"/>
            <a:ext cx="39491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 detection</a:t>
            </a:r>
          </a:p>
        </p:txBody>
      </p:sp>
      <p:graphicFrame>
        <p:nvGraphicFramePr>
          <p:cNvPr id="30" name="Table 7">
            <a:extLst>
              <a:ext uri="{FF2B5EF4-FFF2-40B4-BE49-F238E27FC236}">
                <a16:creationId xmlns:a16="http://schemas.microsoft.com/office/drawing/2014/main" id="{075063D2-C703-48A6-AF91-4E8161883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398142"/>
              </p:ext>
            </p:extLst>
          </p:nvPr>
        </p:nvGraphicFramePr>
        <p:xfrm>
          <a:off x="7269813" y="14169775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F3FF5FA-1950-449F-8375-5A0BCF067DFB}"/>
              </a:ext>
            </a:extLst>
          </p:cNvPr>
          <p:cNvSpPr txBox="1"/>
          <p:nvPr/>
        </p:nvSpPr>
        <p:spPr>
          <a:xfrm>
            <a:off x="3591339" y="17352294"/>
            <a:ext cx="2336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Gradient along row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27D06A-026C-450E-893E-480BD4716A16}"/>
              </a:ext>
            </a:extLst>
          </p:cNvPr>
          <p:cNvSpPr txBox="1"/>
          <p:nvPr/>
        </p:nvSpPr>
        <p:spPr>
          <a:xfrm>
            <a:off x="7726206" y="17352294"/>
            <a:ext cx="2336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Gradient along column</a:t>
            </a:r>
          </a:p>
        </p:txBody>
      </p:sp>
    </p:spTree>
    <p:extLst>
      <p:ext uri="{BB962C8B-B14F-4D97-AF65-F5344CB8AC3E}">
        <p14:creationId xmlns:p14="http://schemas.microsoft.com/office/powerpoint/2010/main" val="11482965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Data pre-processing to understand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4DDFFF-1235-4FF6-AC88-7CFEA9BA5AF6}"/>
              </a:ext>
            </a:extLst>
          </p:cNvPr>
          <p:cNvSpPr txBox="1"/>
          <p:nvPr/>
        </p:nvSpPr>
        <p:spPr>
          <a:xfrm>
            <a:off x="2743200" y="3954780"/>
            <a:ext cx="2788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Understand the “edge” samples, exclude the corrupted samples and correct wrong labels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17219B-9658-4532-829C-A932C79C9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456" y="6752624"/>
            <a:ext cx="5994057" cy="79920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B93AF1-9800-402B-9BA6-AA24561EDFA9}"/>
              </a:ext>
            </a:extLst>
          </p:cNvPr>
          <p:cNvSpPr txBox="1"/>
          <p:nvPr/>
        </p:nvSpPr>
        <p:spPr>
          <a:xfrm>
            <a:off x="4709160" y="15704814"/>
            <a:ext cx="7680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Noisy with artifacts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58D708-D75D-4DB5-8A17-8A9BD9FA3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7918" y="6752624"/>
            <a:ext cx="6847115" cy="83877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0124D8-ED99-4F36-871B-DECCF57DF817}"/>
              </a:ext>
            </a:extLst>
          </p:cNvPr>
          <p:cNvSpPr txBox="1"/>
          <p:nvPr/>
        </p:nvSpPr>
        <p:spPr>
          <a:xfrm>
            <a:off x="12408899" y="15879321"/>
            <a:ext cx="76809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Signal loss due to devices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5FA3FA-D861-4DF7-B92F-B87B181B5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30185" y="7387947"/>
            <a:ext cx="15497175" cy="40957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45B7356-0F42-4802-9281-CCB30CFF91E4}"/>
              </a:ext>
            </a:extLst>
          </p:cNvPr>
          <p:cNvSpPr/>
          <p:nvPr/>
        </p:nvSpPr>
        <p:spPr>
          <a:xfrm>
            <a:off x="21011398" y="16158100"/>
            <a:ext cx="14534748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https://labelerrors.com/</a:t>
            </a:r>
            <a:endParaRPr lang="en-US" dirty="0"/>
          </a:p>
          <a:p>
            <a:r>
              <a:rPr lang="en-US" dirty="0">
                <a:hlinkClick r:id="rId6"/>
              </a:rPr>
              <a:t>https://l7.curtisnorthcutt.com/confident-learning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266890-CBFF-4433-B9BE-D4ADF2C38CFD}"/>
              </a:ext>
            </a:extLst>
          </p:cNvPr>
          <p:cNvSpPr txBox="1"/>
          <p:nvPr/>
        </p:nvSpPr>
        <p:spPr>
          <a:xfrm>
            <a:off x="20756880" y="12001500"/>
            <a:ext cx="149047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An average of 3.4% errors across the 10 benchmark ML datasets</a:t>
            </a:r>
          </a:p>
          <a:p>
            <a:endParaRPr lang="en-US" i="1" dirty="0"/>
          </a:p>
          <a:p>
            <a:r>
              <a:rPr lang="en-US" i="1" dirty="0"/>
              <a:t>Has impact on evaluating different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8968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Data pre-processing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4DDFFF-1235-4FF6-AC88-7CFEA9BA5AF6}"/>
              </a:ext>
            </a:extLst>
          </p:cNvPr>
          <p:cNvSpPr txBox="1"/>
          <p:nvPr/>
        </p:nvSpPr>
        <p:spPr>
          <a:xfrm>
            <a:off x="2766421" y="3885343"/>
            <a:ext cx="2788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Normalize different dimension of input data, help optimization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0E2C676-7F20-4877-90A3-8F95AEA0C916}"/>
              </a:ext>
            </a:extLst>
          </p:cNvPr>
          <p:cNvCxnSpPr/>
          <p:nvPr/>
        </p:nvCxnSpPr>
        <p:spPr>
          <a:xfrm>
            <a:off x="3206209" y="11959292"/>
            <a:ext cx="1531039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931422D-FE1A-4D06-9E06-C35CE271C9F8}"/>
              </a:ext>
            </a:extLst>
          </p:cNvPr>
          <p:cNvCxnSpPr>
            <a:cxnSpLocks/>
          </p:cNvCxnSpPr>
          <p:nvPr/>
        </p:nvCxnSpPr>
        <p:spPr>
          <a:xfrm>
            <a:off x="10595609" y="6480410"/>
            <a:ext cx="0" cy="1045053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417034F-7E87-4514-A3BD-0210813E278B}"/>
              </a:ext>
            </a:extLst>
          </p:cNvPr>
          <p:cNvCxnSpPr/>
          <p:nvPr/>
        </p:nvCxnSpPr>
        <p:spPr>
          <a:xfrm>
            <a:off x="20602669" y="11754908"/>
            <a:ext cx="1531039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8DBF7E-29E4-417A-860F-1C11C584BF8A}"/>
              </a:ext>
            </a:extLst>
          </p:cNvPr>
          <p:cNvCxnSpPr>
            <a:cxnSpLocks/>
          </p:cNvCxnSpPr>
          <p:nvPr/>
        </p:nvCxnSpPr>
        <p:spPr>
          <a:xfrm>
            <a:off x="27992069" y="6276026"/>
            <a:ext cx="0" cy="1045053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A8F4BC2A-C751-42A0-846A-E34E99C3ECF9}"/>
              </a:ext>
            </a:extLst>
          </p:cNvPr>
          <p:cNvGrpSpPr/>
          <p:nvPr/>
        </p:nvGrpSpPr>
        <p:grpSpPr>
          <a:xfrm rot="8506657">
            <a:off x="10202089" y="8095152"/>
            <a:ext cx="11338560" cy="4383694"/>
            <a:chOff x="4926329" y="9767445"/>
            <a:chExt cx="11338560" cy="438369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ACB8C8C-D712-4E80-8258-122B9243EFA2}"/>
                </a:ext>
              </a:extLst>
            </p:cNvPr>
            <p:cNvSpPr/>
            <p:nvPr/>
          </p:nvSpPr>
          <p:spPr bwMode="auto">
            <a:xfrm>
              <a:off x="7818120" y="11067753"/>
              <a:ext cx="5554980" cy="1783080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B921F38-7784-404C-955D-D253DFFD5D2B}"/>
                </a:ext>
              </a:extLst>
            </p:cNvPr>
            <p:cNvSpPr/>
            <p:nvPr/>
          </p:nvSpPr>
          <p:spPr bwMode="auto">
            <a:xfrm>
              <a:off x="6972300" y="10676364"/>
              <a:ext cx="7429500" cy="2455485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21565E8-A858-488E-AEDF-0F08412A13F9}"/>
                </a:ext>
              </a:extLst>
            </p:cNvPr>
            <p:cNvSpPr/>
            <p:nvPr/>
          </p:nvSpPr>
          <p:spPr bwMode="auto">
            <a:xfrm>
              <a:off x="6263453" y="10407893"/>
              <a:ext cx="8664313" cy="3102799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EB4441A-BA2E-4E88-A6E9-F0B9B0FCA826}"/>
                </a:ext>
              </a:extLst>
            </p:cNvPr>
            <p:cNvSpPr/>
            <p:nvPr/>
          </p:nvSpPr>
          <p:spPr bwMode="auto">
            <a:xfrm>
              <a:off x="5863496" y="10170787"/>
              <a:ext cx="9647108" cy="3577010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AE15D81-B6BE-400C-ADF8-521F93AFAF66}"/>
                </a:ext>
              </a:extLst>
            </p:cNvPr>
            <p:cNvSpPr/>
            <p:nvPr/>
          </p:nvSpPr>
          <p:spPr bwMode="auto">
            <a:xfrm>
              <a:off x="4926329" y="9767445"/>
              <a:ext cx="11338560" cy="4383694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A5D6D95D-0BB0-4AE5-A13F-6A67ABB62E57}"/>
                </a:ext>
              </a:extLst>
            </p:cNvPr>
            <p:cNvSpPr/>
            <p:nvPr/>
          </p:nvSpPr>
          <p:spPr bwMode="auto">
            <a:xfrm>
              <a:off x="5786202" y="12713672"/>
              <a:ext cx="274320" cy="274320"/>
            </a:xfrm>
            <a:prstGeom prst="flowChartConnector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6C48D40-C1F3-47DE-94D1-301BE13053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879" y="10676364"/>
              <a:ext cx="891540" cy="2200442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5E19292-1D2F-4C31-85E8-BFD42815B243}"/>
                </a:ext>
              </a:extLst>
            </p:cNvPr>
            <p:cNvCxnSpPr>
              <a:cxnSpLocks/>
            </p:cNvCxnSpPr>
            <p:nvPr/>
          </p:nvCxnSpPr>
          <p:spPr>
            <a:xfrm>
              <a:off x="6772322" y="10767006"/>
              <a:ext cx="548451" cy="1851053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D2D5046-356A-4740-862E-1655A39FA3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2767" y="10830648"/>
              <a:ext cx="505353" cy="1680938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414A2EB-437C-4538-AE5D-66A3ADADA188}"/>
                </a:ext>
              </a:extLst>
            </p:cNvPr>
            <p:cNvCxnSpPr>
              <a:cxnSpLocks/>
            </p:cNvCxnSpPr>
            <p:nvPr/>
          </p:nvCxnSpPr>
          <p:spPr>
            <a:xfrm>
              <a:off x="7781348" y="10830648"/>
              <a:ext cx="996892" cy="1308725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79B6854-C7A4-4BB3-8D4B-57063A5D6C2D}"/>
                </a:ext>
              </a:extLst>
            </p:cNvPr>
            <p:cNvSpPr/>
            <p:nvPr/>
          </p:nvSpPr>
          <p:spPr bwMode="auto">
            <a:xfrm>
              <a:off x="8388716" y="11416889"/>
              <a:ext cx="4534689" cy="1084805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9E81954-D449-40A7-A7A6-41DCDB2D28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8240" y="11086756"/>
              <a:ext cx="660381" cy="984533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D1AFB45-D449-4898-BE4D-A7CDB0F3F903}"/>
                </a:ext>
              </a:extLst>
            </p:cNvPr>
            <p:cNvCxnSpPr>
              <a:cxnSpLocks/>
            </p:cNvCxnSpPr>
            <p:nvPr/>
          </p:nvCxnSpPr>
          <p:spPr>
            <a:xfrm>
              <a:off x="9399850" y="11179784"/>
              <a:ext cx="1025273" cy="667512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B54ADF-44B9-46A2-8DA6-F32AC89B99C0}"/>
              </a:ext>
            </a:extLst>
          </p:cNvPr>
          <p:cNvGrpSpPr/>
          <p:nvPr/>
        </p:nvGrpSpPr>
        <p:grpSpPr>
          <a:xfrm rot="9109642">
            <a:off x="24591832" y="8366360"/>
            <a:ext cx="6686363" cy="6678633"/>
            <a:chOff x="24591832" y="8366360"/>
            <a:chExt cx="6686363" cy="6678633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A9414B1-E9AB-45F3-B1DD-CE166631DFDF}"/>
                </a:ext>
              </a:extLst>
            </p:cNvPr>
            <p:cNvSpPr/>
            <p:nvPr/>
          </p:nvSpPr>
          <p:spPr bwMode="auto">
            <a:xfrm>
              <a:off x="25157524" y="9422632"/>
              <a:ext cx="5554980" cy="4572000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9CE2098-1B86-439E-AF06-32040D395C98}"/>
                </a:ext>
              </a:extLst>
            </p:cNvPr>
            <p:cNvSpPr/>
            <p:nvPr/>
          </p:nvSpPr>
          <p:spPr bwMode="auto">
            <a:xfrm>
              <a:off x="26706242" y="10560521"/>
              <a:ext cx="2457544" cy="2290312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E04A23C-2EBD-49C7-B31B-24B971490F0C}"/>
                </a:ext>
              </a:extLst>
            </p:cNvPr>
            <p:cNvSpPr/>
            <p:nvPr/>
          </p:nvSpPr>
          <p:spPr bwMode="auto">
            <a:xfrm>
              <a:off x="25934764" y="9837882"/>
              <a:ext cx="4000500" cy="3735590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2F1B3F9-3814-4A86-8224-A49DC6083D43}"/>
                </a:ext>
              </a:extLst>
            </p:cNvPr>
            <p:cNvSpPr/>
            <p:nvPr/>
          </p:nvSpPr>
          <p:spPr bwMode="auto">
            <a:xfrm>
              <a:off x="24591832" y="8366360"/>
              <a:ext cx="6686363" cy="6678633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368332AD-8F50-456A-BFCF-2EC246E67BA3}"/>
                </a:ext>
              </a:extLst>
            </p:cNvPr>
            <p:cNvSpPr/>
            <p:nvPr/>
          </p:nvSpPr>
          <p:spPr bwMode="auto">
            <a:xfrm>
              <a:off x="25145860" y="12713672"/>
              <a:ext cx="274320" cy="274320"/>
            </a:xfrm>
            <a:prstGeom prst="flowChartConnector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C0EFADB-3C77-4A52-8217-A4B44BECFE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57537" y="12511586"/>
              <a:ext cx="917162" cy="36522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49A901E-BE7B-4ADE-8645-1239D6DCD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06846" y="12120261"/>
              <a:ext cx="624959" cy="486757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E725D34-0498-4BA2-B048-ABD9A2BAD9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57169" y="11904106"/>
              <a:ext cx="783807" cy="288328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EC2C538-8D96-4160-A65C-7B184ACA4A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36863" y="11698100"/>
              <a:ext cx="783807" cy="288328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B773498-6DCA-43C5-9106-0AC7F47CDCC1}"/>
              </a:ext>
            </a:extLst>
          </p:cNvPr>
          <p:cNvSpPr txBox="1"/>
          <p:nvPr/>
        </p:nvSpPr>
        <p:spPr>
          <a:xfrm>
            <a:off x="6217920" y="16930942"/>
            <a:ext cx="1028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 with varying magnitude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04862CB-F688-422D-B800-1F68658FFBB4}"/>
              </a:ext>
            </a:extLst>
          </p:cNvPr>
          <p:cNvSpPr txBox="1"/>
          <p:nvPr/>
        </p:nvSpPr>
        <p:spPr>
          <a:xfrm>
            <a:off x="23414816" y="17045709"/>
            <a:ext cx="1028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scaling and centering</a:t>
            </a:r>
          </a:p>
        </p:txBody>
      </p:sp>
    </p:spTree>
    <p:extLst>
      <p:ext uri="{BB962C8B-B14F-4D97-AF65-F5344CB8AC3E}">
        <p14:creationId xmlns:p14="http://schemas.microsoft.com/office/powerpoint/2010/main" val="40976239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Scale and centering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4DDFFF-1235-4FF6-AC88-7CFEA9BA5AF6}"/>
              </a:ext>
            </a:extLst>
          </p:cNvPr>
          <p:cNvSpPr txBox="1"/>
          <p:nvPr/>
        </p:nvSpPr>
        <p:spPr>
          <a:xfrm>
            <a:off x="2766421" y="3885343"/>
            <a:ext cx="2788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Normalize different dimension of input data, help optimization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0758256-977E-45F3-B917-412DE5243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69" y="6521648"/>
            <a:ext cx="12097895" cy="90765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8B06165-57A8-4041-9C8B-C1377E0A1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2628" y="6521648"/>
            <a:ext cx="12097895" cy="907657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1AA85A5-47BA-4E38-8156-ED220FB19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13290" y="6521648"/>
            <a:ext cx="12097895" cy="90765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97C92F9-BE30-4CFF-BEA3-55227FA14D8C}"/>
                  </a:ext>
                </a:extLst>
              </p:cNvPr>
              <p:cNvSpPr txBox="1"/>
              <p:nvPr/>
            </p:nvSpPr>
            <p:spPr>
              <a:xfrm>
                <a:off x="5450875" y="15182721"/>
                <a:ext cx="306314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97C92F9-BE30-4CFF-BEA3-55227FA14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0875" y="15182721"/>
                <a:ext cx="3063146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BAA01CF-45F3-4660-8568-CA12A0D1CDFB}"/>
                  </a:ext>
                </a:extLst>
              </p:cNvPr>
              <p:cNvSpPr txBox="1"/>
              <p:nvPr/>
            </p:nvSpPr>
            <p:spPr>
              <a:xfrm>
                <a:off x="12934432" y="15182721"/>
                <a:ext cx="950933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BAA01CF-45F3-4660-8568-CA12A0D1C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4432" y="15182721"/>
                <a:ext cx="9509334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7B13780-6BD7-48A4-9144-C0A1F8A75DEC}"/>
                  </a:ext>
                </a:extLst>
              </p:cNvPr>
              <p:cNvSpPr txBox="1"/>
              <p:nvPr/>
            </p:nvSpPr>
            <p:spPr>
              <a:xfrm>
                <a:off x="25457281" y="15182720"/>
                <a:ext cx="9510231" cy="1752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𝑚𝑒𝑎𝑛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𝑎𝑥𝑖𝑠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𝑎𝑥𝑖𝑠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7B13780-6BD7-48A4-9144-C0A1F8A75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7281" y="15182720"/>
                <a:ext cx="9510231" cy="17527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66A4A30-9E25-4DB0-ACF1-0969AEDADCFE}"/>
                  </a:ext>
                </a:extLst>
              </p:cNvPr>
              <p:cNvSpPr txBox="1"/>
              <p:nvPr/>
            </p:nvSpPr>
            <p:spPr>
              <a:xfrm>
                <a:off x="7200790" y="16886036"/>
                <a:ext cx="20455408" cy="13454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Another </a:t>
                </a:r>
                <a:r>
                  <a:rPr lang="en-US" dirty="0"/>
                  <a:t>approach often used: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𝑎𝑥𝑖𝑠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𝑎𝑚𝑎𝑥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𝑎𝑥𝑖𝑠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𝑎𝑚𝑖𝑛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𝑎𝑥𝑖𝑠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=0)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66A4A30-9E25-4DB0-ACF1-0969AEDAD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790" y="16886036"/>
                <a:ext cx="20455408" cy="1345497"/>
              </a:xfrm>
              <a:prstGeom prst="rect">
                <a:avLst/>
              </a:prstGeom>
              <a:blipFill>
                <a:blip r:embed="rId8"/>
                <a:stretch>
                  <a:fillRect l="-2026" b="-8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66652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PCA: Principal Component Analysis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5A4CAF-07BF-4190-ACD0-0088A8C25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7502" y="6521648"/>
            <a:ext cx="12102453" cy="9079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7C4902-A413-4741-B2FE-F5A2D1DDA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596" y="6518227"/>
            <a:ext cx="12102453" cy="90799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E7D916-8AB4-46D6-8111-5C73B127C1FA}"/>
                  </a:ext>
                </a:extLst>
              </p:cNvPr>
              <p:cNvSpPr txBox="1"/>
              <p:nvPr/>
            </p:nvSpPr>
            <p:spPr>
              <a:xfrm>
                <a:off x="3143167" y="15605061"/>
                <a:ext cx="306314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E7D916-8AB4-46D6-8111-5C73B127C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167" y="15605061"/>
                <a:ext cx="3063146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EE7DDD-7615-4E29-880B-E5F53528806C}"/>
                  </a:ext>
                </a:extLst>
              </p:cNvPr>
              <p:cNvSpPr txBox="1"/>
              <p:nvPr/>
            </p:nvSpPr>
            <p:spPr>
              <a:xfrm>
                <a:off x="7593301" y="15605061"/>
                <a:ext cx="950933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EE7DDD-7615-4E29-880B-E5F535288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301" y="15605061"/>
                <a:ext cx="9509334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EC00709-233A-4432-8947-DF65BC3637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074"/>
          <a:stretch/>
        </p:blipFill>
        <p:spPr>
          <a:xfrm>
            <a:off x="525780" y="6521647"/>
            <a:ext cx="9790363" cy="90765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58BDE5-45E1-4550-A1E7-D3FD3EEB751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1003"/>
          <a:stretch/>
        </p:blipFill>
        <p:spPr>
          <a:xfrm>
            <a:off x="25279409" y="6518227"/>
            <a:ext cx="10770811" cy="90799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522501-2FD6-4423-9658-0330304FBB6C}"/>
                  </a:ext>
                </a:extLst>
              </p:cNvPr>
              <p:cNvSpPr txBox="1"/>
              <p:nvPr/>
            </p:nvSpPr>
            <p:spPr>
              <a:xfrm>
                <a:off x="18276197" y="15564217"/>
                <a:ext cx="8639736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𝑛𝑝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𝑙𝑖𝑛𝑎𝑙𝑔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𝑒𝑖𝑔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𝑛𝑝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𝑑𝑜𝑡</m:t>
                          </m:r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lang="en-US" sz="3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𝑛𝑝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𝑑𝑜𝑡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522501-2FD6-4423-9658-0330304FB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6197" y="15564217"/>
                <a:ext cx="8639736" cy="11079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51F990-1AF7-451A-8CEB-80C3B75BF73F}"/>
                  </a:ext>
                </a:extLst>
              </p:cNvPr>
              <p:cNvSpPr txBox="1"/>
              <p:nvPr/>
            </p:nvSpPr>
            <p:spPr>
              <a:xfrm>
                <a:off x="28539021" y="15566132"/>
                <a:ext cx="647183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𝑛𝑝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𝑠𝑞𝑟𝑡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𝑑𝑖𝑎𝑔𝑜𝑛𝑎𝑙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()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600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51F990-1AF7-451A-8CEB-80C3B75BF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9021" y="15566132"/>
                <a:ext cx="6471836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2">
            <a:extLst>
              <a:ext uri="{FF2B5EF4-FFF2-40B4-BE49-F238E27FC236}">
                <a16:creationId xmlns:a16="http://schemas.microsoft.com/office/drawing/2014/main" id="{5B0A5B45-6005-4CFE-83DC-7316C429B7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5720" y="0"/>
            <a:ext cx="36576000" cy="457200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38050" rIns="0" bIns="23805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diagonal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548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PCA: Principal Component Analysis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C2D0B5-7A69-481D-9E1B-9A4727AE1E89}"/>
                  </a:ext>
                </a:extLst>
              </p:cNvPr>
              <p:cNvSpPr txBox="1"/>
              <p:nvPr/>
            </p:nvSpPr>
            <p:spPr>
              <a:xfrm>
                <a:off x="2735623" y="4268005"/>
                <a:ext cx="3844963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6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6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6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6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6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C2D0B5-7A69-481D-9E1B-9A4727AE1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623" y="4268005"/>
                <a:ext cx="3844963" cy="101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5093591-BAEB-4437-8BB0-B925F8557E54}"/>
              </a:ext>
            </a:extLst>
          </p:cNvPr>
          <p:cNvSpPr txBox="1"/>
          <p:nvPr/>
        </p:nvSpPr>
        <p:spPr>
          <a:xfrm>
            <a:off x="7063740" y="4242748"/>
            <a:ext cx="283235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 input dimension D is large, dimension reduction can be performed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E9FBC4-44DF-4322-BDC3-1A46351C945F}"/>
                  </a:ext>
                </a:extLst>
              </p:cNvPr>
              <p:cNvSpPr txBox="1"/>
              <p:nvPr/>
            </p:nvSpPr>
            <p:spPr>
              <a:xfrm>
                <a:off x="9342163" y="6624138"/>
                <a:ext cx="14401955" cy="27699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𝑛𝑝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𝑙𝑖𝑛𝑎𝑙𝑔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𝑒𝑖𝑔</m:t>
                      </m:r>
                      <m:d>
                        <m:d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𝑛𝑝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𝑑𝑜𝑡</m:t>
                          </m:r>
                          <m:d>
                            <m:dPr>
                              <m:ctrlP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lang="en-US" sz="6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𝑛𝑝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𝑑𝑜𝑡</m:t>
                      </m:r>
                      <m:d>
                        <m:d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en-US" sz="6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[:,0: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E9FBC4-44DF-4322-BDC3-1A46351C9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2163" y="6624138"/>
                <a:ext cx="14401955" cy="27699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46A98A-DD63-4600-87B7-6DF487999F78}"/>
                  </a:ext>
                </a:extLst>
              </p:cNvPr>
              <p:cNvSpPr txBox="1"/>
              <p:nvPr/>
            </p:nvSpPr>
            <p:spPr>
              <a:xfrm>
                <a:off x="6580586" y="10958793"/>
                <a:ext cx="2105406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Only keep the top K dimension,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dirty="0"/>
                  <a:t>, can filter out some noise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46A98A-DD63-4600-87B7-6DF487999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586" y="10958793"/>
                <a:ext cx="21054060" cy="923330"/>
              </a:xfrm>
              <a:prstGeom prst="rect">
                <a:avLst/>
              </a:prstGeom>
              <a:blipFill>
                <a:blip r:embed="rId4"/>
                <a:stretch>
                  <a:fillRect l="-1534"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631BE9B-FB44-4A0F-B7E2-71BADB1BD114}"/>
              </a:ext>
            </a:extLst>
          </p:cNvPr>
          <p:cNvSpPr txBox="1"/>
          <p:nvPr/>
        </p:nvSpPr>
        <p:spPr>
          <a:xfrm>
            <a:off x="2282906" y="13418852"/>
            <a:ext cx="331043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steps are also called “Whitening” : </a:t>
            </a:r>
          </a:p>
          <a:p>
            <a:endParaRPr lang="en-US" dirty="0"/>
          </a:p>
          <a:p>
            <a:r>
              <a:rPr lang="en-US" dirty="0"/>
              <a:t>	the covariance matrix of X after applying the eigenvector and divided by sqrt(eigenvalue) becomes identity matrix</a:t>
            </a:r>
          </a:p>
        </p:txBody>
      </p:sp>
    </p:spTree>
    <p:extLst>
      <p:ext uri="{BB962C8B-B14F-4D97-AF65-F5344CB8AC3E}">
        <p14:creationId xmlns:p14="http://schemas.microsoft.com/office/powerpoint/2010/main" val="37195538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Tips for data processing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2133A-70DA-4A5F-AED7-5EF0CDAFAAA7}"/>
                  </a:ext>
                </a:extLst>
              </p:cNvPr>
              <p:cNvSpPr txBox="1"/>
              <p:nvPr/>
            </p:nvSpPr>
            <p:spPr>
              <a:xfrm>
                <a:off x="2263140" y="3737247"/>
                <a:ext cx="33718500" cy="153331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For image, often only apply centering and scaling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𝑚𝑒𝑎𝑛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𝑎𝑥𝑖𝑠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𝑎𝑚𝑎𝑥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𝑎𝑥𝑖𝑠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𝑎𝑚𝑖𝑛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𝑎𝑥𝑖𝑠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Or simply, X=X/</a:t>
                </a:r>
                <a:r>
                  <a:rPr lang="en-US" dirty="0" err="1"/>
                  <a:t>np.max</a:t>
                </a:r>
                <a:r>
                  <a:rPr lang="en-US" dirty="0"/>
                  <a:t>(X) </a:t>
                </a:r>
                <a:r>
                  <a:rPr lang="en-US" dirty="0">
                    <a:sym typeface="Wingdings" panose="05000000000000000000" pitchFamily="2" charset="2"/>
                  </a:rPr>
                  <a:t> scale image to be [0, 1]</a:t>
                </a:r>
              </a:p>
              <a:p>
                <a:endParaRPr lang="en-US" dirty="0">
                  <a:sym typeface="Wingdings" panose="05000000000000000000" pitchFamily="2" charset="2"/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800" dirty="0">
                    <a:sym typeface="Wingdings" panose="05000000000000000000" pitchFamily="2" charset="2"/>
                  </a:rPr>
                  <a:t>For time signal or multi-channel signals, PCA can be useful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4800" dirty="0">
                  <a:sym typeface="Wingdings" panose="05000000000000000000" pitchFamily="2" charset="2"/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800" dirty="0">
                    <a:sym typeface="Wingdings" panose="05000000000000000000" pitchFamily="2" charset="2"/>
                  </a:rPr>
                  <a:t>Start simple and plot results from every preprocessing steps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4800" dirty="0">
                  <a:sym typeface="Wingdings" panose="05000000000000000000" pitchFamily="2" charset="2"/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800" dirty="0">
                    <a:sym typeface="Wingdings" panose="05000000000000000000" pitchFamily="2" charset="2"/>
                  </a:rPr>
                  <a:t>Including the preprocessing in the regression test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48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800" dirty="0"/>
                  <a:t>Make sure the inference data go through the identical pre-processing steps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48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800" dirty="0"/>
                  <a:t>Computing the pre-processing statistics (e.g. dataset mean, eigen vectors, eigen values …) on the training set </a:t>
                </a:r>
                <a:r>
                  <a:rPr lang="en-US" sz="4800" b="1" dirty="0"/>
                  <a:t>ONLY </a:t>
                </a:r>
                <a:r>
                  <a:rPr lang="en-US" sz="4800" dirty="0"/>
                  <a:t>and applying them in inference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48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800" dirty="0"/>
                  <a:t>Complicated pre-processing can make model more vulnerable to data distribution shift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2133A-70DA-4A5F-AED7-5EF0CDAFA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140" y="3737247"/>
                <a:ext cx="33718500" cy="15333172"/>
              </a:xfrm>
              <a:prstGeom prst="rect">
                <a:avLst/>
              </a:prstGeom>
              <a:blipFill>
                <a:blip r:embed="rId2"/>
                <a:stretch>
                  <a:fillRect l="-958" t="-1113" r="-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23804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800" dirty="0"/>
              <a:t>Set up the training, cont.</a:t>
            </a:r>
          </a:p>
          <a:p>
            <a:r>
              <a:rPr lang="en-US" sz="8800" dirty="0"/>
              <a:t>Data pre-processing</a:t>
            </a:r>
          </a:p>
          <a:p>
            <a:r>
              <a:rPr lang="en-US" sz="8800" b="1" dirty="0"/>
              <a:t>Model weight initialization</a:t>
            </a:r>
          </a:p>
          <a:p>
            <a:r>
              <a:rPr lang="en-US" sz="8800" dirty="0"/>
              <a:t>Tips for model training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080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b="1" dirty="0"/>
              <a:t>Need a strategy to give weights some initial values</a:t>
            </a:r>
            <a:endParaRPr lang="en-US" sz="9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AAF26E0-D086-4268-ABB1-430D5A08CCFF}"/>
                  </a:ext>
                </a:extLst>
              </p:cNvPr>
              <p:cNvSpPr/>
              <p:nvPr/>
            </p:nvSpPr>
            <p:spPr>
              <a:xfrm>
                <a:off x="24380883" y="11321697"/>
                <a:ext cx="6810967" cy="958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AAF26E0-D086-4268-ABB1-430D5A08CC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0883" y="11321697"/>
                <a:ext cx="6810967" cy="9588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7D4F84B-B1DB-4EC3-B874-7D4683297126}"/>
                  </a:ext>
                </a:extLst>
              </p:cNvPr>
              <p:cNvSpPr/>
              <p:nvPr/>
            </p:nvSpPr>
            <p:spPr>
              <a:xfrm>
                <a:off x="24380883" y="12514958"/>
                <a:ext cx="5796202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7D4F84B-B1DB-4EC3-B874-7D46832971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0883" y="12514958"/>
                <a:ext cx="5796202" cy="9808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526D07-9043-477D-8B38-279091CEB488}"/>
                  </a:ext>
                </a:extLst>
              </p:cNvPr>
              <p:cNvSpPr/>
              <p:nvPr/>
            </p:nvSpPr>
            <p:spPr>
              <a:xfrm>
                <a:off x="24380883" y="6262282"/>
                <a:ext cx="6177589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526D07-9043-477D-8B38-279091CEB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0883" y="6262282"/>
                <a:ext cx="6177589" cy="9808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AF4FF35-2F7D-40E0-9A78-4A564E4F6F55}"/>
                  </a:ext>
                </a:extLst>
              </p:cNvPr>
              <p:cNvSpPr/>
              <p:nvPr/>
            </p:nvSpPr>
            <p:spPr>
              <a:xfrm>
                <a:off x="24380883" y="7455543"/>
                <a:ext cx="4480137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AF4FF35-2F7D-40E0-9A78-4A564E4F6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0883" y="7455543"/>
                <a:ext cx="4480137" cy="9808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217F8E-2660-4939-A596-12027705DE5D}"/>
                  </a:ext>
                </a:extLst>
              </p:cNvPr>
              <p:cNvSpPr/>
              <p:nvPr/>
            </p:nvSpPr>
            <p:spPr>
              <a:xfrm>
                <a:off x="24380883" y="8803443"/>
                <a:ext cx="6177589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217F8E-2660-4939-A596-12027705DE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0883" y="8803443"/>
                <a:ext cx="6177589" cy="9808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7DB1236-7C9B-41DD-B485-4A7899F07F63}"/>
                  </a:ext>
                </a:extLst>
              </p:cNvPr>
              <p:cNvSpPr/>
              <p:nvPr/>
            </p:nvSpPr>
            <p:spPr>
              <a:xfrm>
                <a:off x="24380883" y="9996704"/>
                <a:ext cx="4480136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7DB1236-7C9B-41DD-B485-4A7899F07F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0883" y="9996704"/>
                <a:ext cx="4480136" cy="9808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7F6E4B2-9CA2-40EC-BCEA-7D0E1FF73529}"/>
                  </a:ext>
                </a:extLst>
              </p:cNvPr>
              <p:cNvSpPr/>
              <p:nvPr/>
            </p:nvSpPr>
            <p:spPr>
              <a:xfrm>
                <a:off x="5904012" y="9096253"/>
                <a:ext cx="85632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7F6E4B2-9CA2-40EC-BCEA-7D0E1FF73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012" y="9096253"/>
                <a:ext cx="856325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65C08EC5-840A-4AE5-855F-A52A516DB0F4}"/>
              </a:ext>
            </a:extLst>
          </p:cNvPr>
          <p:cNvGrpSpPr/>
          <p:nvPr/>
        </p:nvGrpSpPr>
        <p:grpSpPr>
          <a:xfrm>
            <a:off x="8496264" y="4466624"/>
            <a:ext cx="2451721" cy="2502330"/>
            <a:chOff x="29684546" y="3672871"/>
            <a:chExt cx="3992137" cy="363976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BE037F2-F5A6-42AF-A3D6-6D38672A8DA3}"/>
                </a:ext>
              </a:extLst>
            </p:cNvPr>
            <p:cNvCxnSpPr>
              <a:cxnSpLocks/>
            </p:cNvCxnSpPr>
            <p:nvPr/>
          </p:nvCxnSpPr>
          <p:spPr>
            <a:xfrm>
              <a:off x="32569262" y="3926536"/>
              <a:ext cx="0" cy="3081797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3CD2EA0-BB68-4A29-9A67-A8BB5EC026AF}"/>
                </a:ext>
              </a:extLst>
            </p:cNvPr>
            <p:cNvGrpSpPr/>
            <p:nvPr/>
          </p:nvGrpSpPr>
          <p:grpSpPr>
            <a:xfrm>
              <a:off x="29684546" y="3672871"/>
              <a:ext cx="3992137" cy="3639760"/>
              <a:chOff x="8497229" y="9317955"/>
              <a:chExt cx="3992137" cy="363976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CC39CC3-14D0-410A-81C1-946E9AFDFDD6}"/>
                  </a:ext>
                </a:extLst>
              </p:cNvPr>
              <p:cNvSpPr/>
              <p:nvPr/>
            </p:nvSpPr>
            <p:spPr bwMode="auto">
              <a:xfrm>
                <a:off x="8497229" y="9317955"/>
                <a:ext cx="3992137" cy="363976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2DA883-F4FA-451D-9481-79E6FF8278F9}"/>
                  </a:ext>
                </a:extLst>
              </p:cNvPr>
              <p:cNvSpPr txBox="1"/>
              <p:nvPr/>
            </p:nvSpPr>
            <p:spPr>
              <a:xfrm>
                <a:off x="11441464" y="10056058"/>
                <a:ext cx="9590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800" i="1" dirty="0"/>
                  <a:t>f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93DDE5-B1E9-4C03-9A21-564C579C8538}"/>
                  </a:ext>
                </a:extLst>
              </p:cNvPr>
              <p:cNvSpPr txBox="1"/>
              <p:nvPr/>
            </p:nvSpPr>
            <p:spPr>
              <a:xfrm>
                <a:off x="8654432" y="10396140"/>
                <a:ext cx="2667995" cy="1343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W</a:t>
                </a:r>
                <a:r>
                  <a:rPr lang="en-US" i="1" baseline="-25000" dirty="0"/>
                  <a:t>1</a:t>
                </a:r>
                <a:r>
                  <a:rPr lang="en-US" i="1" baseline="30000" dirty="0"/>
                  <a:t>[1]</a:t>
                </a:r>
                <a:r>
                  <a:rPr lang="en-US" i="1" dirty="0"/>
                  <a:t> </a:t>
                </a:r>
              </a:p>
            </p:txBody>
          </p:sp>
        </p:grp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D63717C-4896-406C-8529-FDB5F7A61FE3}"/>
              </a:ext>
            </a:extLst>
          </p:cNvPr>
          <p:cNvCxnSpPr>
            <a:cxnSpLocks/>
          </p:cNvCxnSpPr>
          <p:nvPr/>
        </p:nvCxnSpPr>
        <p:spPr>
          <a:xfrm>
            <a:off x="20226420" y="9474870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6F735FD-4436-45A7-9D52-F3570272ECB5}"/>
                  </a:ext>
                </a:extLst>
              </p:cNvPr>
              <p:cNvSpPr/>
              <p:nvPr/>
            </p:nvSpPr>
            <p:spPr>
              <a:xfrm>
                <a:off x="21819171" y="8947217"/>
                <a:ext cx="1490986" cy="958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6F735FD-4436-45A7-9D52-F3570272EC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9171" y="8947217"/>
                <a:ext cx="1490986" cy="9588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58EAC55-9FC3-4C68-9502-A73BF949D76D}"/>
              </a:ext>
            </a:extLst>
          </p:cNvPr>
          <p:cNvGrpSpPr/>
          <p:nvPr/>
        </p:nvGrpSpPr>
        <p:grpSpPr>
          <a:xfrm>
            <a:off x="8496264" y="8277607"/>
            <a:ext cx="2451721" cy="2502330"/>
            <a:chOff x="29684546" y="3672871"/>
            <a:chExt cx="3992137" cy="363976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8DFD2E-55A5-466D-956D-875FD9FB5CBF}"/>
                </a:ext>
              </a:extLst>
            </p:cNvPr>
            <p:cNvCxnSpPr>
              <a:cxnSpLocks/>
            </p:cNvCxnSpPr>
            <p:nvPr/>
          </p:nvCxnSpPr>
          <p:spPr>
            <a:xfrm>
              <a:off x="32569262" y="3926536"/>
              <a:ext cx="0" cy="3081797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4C10E38-1F19-4046-87FD-E65217F518BA}"/>
                </a:ext>
              </a:extLst>
            </p:cNvPr>
            <p:cNvGrpSpPr/>
            <p:nvPr/>
          </p:nvGrpSpPr>
          <p:grpSpPr>
            <a:xfrm>
              <a:off x="29684546" y="3672871"/>
              <a:ext cx="3992137" cy="3639760"/>
              <a:chOff x="8497229" y="9317955"/>
              <a:chExt cx="3992137" cy="3639760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7A68E4-5B16-4A32-85E4-720D82DDBDDC}"/>
                  </a:ext>
                </a:extLst>
              </p:cNvPr>
              <p:cNvSpPr/>
              <p:nvPr/>
            </p:nvSpPr>
            <p:spPr bwMode="auto">
              <a:xfrm>
                <a:off x="8497229" y="9317955"/>
                <a:ext cx="3992137" cy="363976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1438FF-58C7-4D99-B137-EAF82FF672A0}"/>
                  </a:ext>
                </a:extLst>
              </p:cNvPr>
              <p:cNvSpPr txBox="1"/>
              <p:nvPr/>
            </p:nvSpPr>
            <p:spPr>
              <a:xfrm>
                <a:off x="11441464" y="10056058"/>
                <a:ext cx="9590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800" i="1" dirty="0"/>
                  <a:t>f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D25131A-F529-44BF-A4D5-918B729AA7D9}"/>
                  </a:ext>
                </a:extLst>
              </p:cNvPr>
              <p:cNvSpPr txBox="1"/>
              <p:nvPr/>
            </p:nvSpPr>
            <p:spPr>
              <a:xfrm>
                <a:off x="8654432" y="10396140"/>
                <a:ext cx="2667995" cy="1343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W</a:t>
                </a:r>
                <a:r>
                  <a:rPr lang="en-US" i="1" baseline="-25000" dirty="0"/>
                  <a:t>2</a:t>
                </a:r>
                <a:r>
                  <a:rPr lang="en-US" i="1" baseline="30000" dirty="0"/>
                  <a:t>[1]</a:t>
                </a:r>
                <a:r>
                  <a:rPr lang="en-US" i="1" dirty="0"/>
                  <a:t> 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3AB37EA-83B7-4B15-8C9B-846D8D1D4CF7}"/>
              </a:ext>
            </a:extLst>
          </p:cNvPr>
          <p:cNvGrpSpPr/>
          <p:nvPr/>
        </p:nvGrpSpPr>
        <p:grpSpPr>
          <a:xfrm>
            <a:off x="8441666" y="12259262"/>
            <a:ext cx="2451721" cy="2502330"/>
            <a:chOff x="29684546" y="3672871"/>
            <a:chExt cx="3992137" cy="363976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F3E30F9-FF90-4C13-8FE9-58848CB02C4F}"/>
                </a:ext>
              </a:extLst>
            </p:cNvPr>
            <p:cNvCxnSpPr>
              <a:cxnSpLocks/>
            </p:cNvCxnSpPr>
            <p:nvPr/>
          </p:nvCxnSpPr>
          <p:spPr>
            <a:xfrm>
              <a:off x="32569262" y="3926536"/>
              <a:ext cx="0" cy="3081797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FCDC952-12B0-489F-959D-74A4754D6687}"/>
                </a:ext>
              </a:extLst>
            </p:cNvPr>
            <p:cNvGrpSpPr/>
            <p:nvPr/>
          </p:nvGrpSpPr>
          <p:grpSpPr>
            <a:xfrm>
              <a:off x="29684546" y="3672871"/>
              <a:ext cx="3992137" cy="3639760"/>
              <a:chOff x="8497229" y="9317955"/>
              <a:chExt cx="3992137" cy="363976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C1D8B88-E497-4C14-AC1B-DCAE3B6E7B20}"/>
                  </a:ext>
                </a:extLst>
              </p:cNvPr>
              <p:cNvSpPr/>
              <p:nvPr/>
            </p:nvSpPr>
            <p:spPr bwMode="auto">
              <a:xfrm>
                <a:off x="8497229" y="9317955"/>
                <a:ext cx="3992137" cy="363976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F0BCD1-D0E4-4CF4-8F98-7B15726A9293}"/>
                  </a:ext>
                </a:extLst>
              </p:cNvPr>
              <p:cNvSpPr txBox="1"/>
              <p:nvPr/>
            </p:nvSpPr>
            <p:spPr>
              <a:xfrm>
                <a:off x="11441464" y="10056058"/>
                <a:ext cx="9590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800" i="1" dirty="0"/>
                  <a:t>f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06197A4-2BD1-449C-A878-5886C425B5D3}"/>
                  </a:ext>
                </a:extLst>
              </p:cNvPr>
              <p:cNvSpPr txBox="1"/>
              <p:nvPr/>
            </p:nvSpPr>
            <p:spPr>
              <a:xfrm>
                <a:off x="8654432" y="10396140"/>
                <a:ext cx="2667995" cy="1343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W</a:t>
                </a:r>
                <a:r>
                  <a:rPr lang="en-US" i="1" baseline="-25000" dirty="0"/>
                  <a:t>3</a:t>
                </a:r>
                <a:r>
                  <a:rPr lang="en-US" i="1" baseline="30000" dirty="0"/>
                  <a:t>[1]</a:t>
                </a:r>
                <a:r>
                  <a:rPr lang="en-US" i="1" dirty="0"/>
                  <a:t> </a:t>
                </a: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707CF2A-833D-46E4-BB43-8B3E3A1BA149}"/>
              </a:ext>
            </a:extLst>
          </p:cNvPr>
          <p:cNvGrpSpPr/>
          <p:nvPr/>
        </p:nvGrpSpPr>
        <p:grpSpPr>
          <a:xfrm>
            <a:off x="13291288" y="6282722"/>
            <a:ext cx="2451721" cy="2502330"/>
            <a:chOff x="29684546" y="3672871"/>
            <a:chExt cx="3992137" cy="363976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FA3FD01-6625-416E-9287-20A4DA5FD71F}"/>
                </a:ext>
              </a:extLst>
            </p:cNvPr>
            <p:cNvCxnSpPr>
              <a:cxnSpLocks/>
            </p:cNvCxnSpPr>
            <p:nvPr/>
          </p:nvCxnSpPr>
          <p:spPr>
            <a:xfrm>
              <a:off x="32569262" y="3926536"/>
              <a:ext cx="0" cy="3081797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A30336F-CCB0-46B8-B635-EAEB84F7A153}"/>
                </a:ext>
              </a:extLst>
            </p:cNvPr>
            <p:cNvGrpSpPr/>
            <p:nvPr/>
          </p:nvGrpSpPr>
          <p:grpSpPr>
            <a:xfrm>
              <a:off x="29684546" y="3672871"/>
              <a:ext cx="3992137" cy="3639760"/>
              <a:chOff x="8497229" y="9317955"/>
              <a:chExt cx="3992137" cy="3639760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F36BE201-593C-422C-8257-F0ECD590055F}"/>
                  </a:ext>
                </a:extLst>
              </p:cNvPr>
              <p:cNvSpPr/>
              <p:nvPr/>
            </p:nvSpPr>
            <p:spPr bwMode="auto">
              <a:xfrm>
                <a:off x="8497229" y="9317955"/>
                <a:ext cx="3992137" cy="363976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2284122-830F-4612-B6C6-FD20F6460B73}"/>
                  </a:ext>
                </a:extLst>
              </p:cNvPr>
              <p:cNvSpPr txBox="1"/>
              <p:nvPr/>
            </p:nvSpPr>
            <p:spPr>
              <a:xfrm>
                <a:off x="11441464" y="10056058"/>
                <a:ext cx="9590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800" i="1" dirty="0"/>
                  <a:t>f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5F5AEE7-F708-4CF3-BF5E-FE41F78CD79A}"/>
                  </a:ext>
                </a:extLst>
              </p:cNvPr>
              <p:cNvSpPr txBox="1"/>
              <p:nvPr/>
            </p:nvSpPr>
            <p:spPr>
              <a:xfrm>
                <a:off x="8654432" y="10396140"/>
                <a:ext cx="2667995" cy="1343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W</a:t>
                </a:r>
                <a:r>
                  <a:rPr lang="en-US" i="1" baseline="-25000" dirty="0"/>
                  <a:t>1</a:t>
                </a:r>
                <a:r>
                  <a:rPr lang="en-US" i="1" baseline="30000" dirty="0"/>
                  <a:t>[2]</a:t>
                </a:r>
                <a:r>
                  <a:rPr lang="en-US" i="1" dirty="0"/>
                  <a:t> 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77F41D8-05A5-4630-892B-BE1FD6E69872}"/>
              </a:ext>
            </a:extLst>
          </p:cNvPr>
          <p:cNvGrpSpPr/>
          <p:nvPr/>
        </p:nvGrpSpPr>
        <p:grpSpPr>
          <a:xfrm>
            <a:off x="13224729" y="10264377"/>
            <a:ext cx="2451721" cy="2502330"/>
            <a:chOff x="29684546" y="3672871"/>
            <a:chExt cx="3992137" cy="363976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2AF81B-3399-4352-AE52-026C22B63670}"/>
                </a:ext>
              </a:extLst>
            </p:cNvPr>
            <p:cNvCxnSpPr>
              <a:cxnSpLocks/>
            </p:cNvCxnSpPr>
            <p:nvPr/>
          </p:nvCxnSpPr>
          <p:spPr>
            <a:xfrm>
              <a:off x="32569262" y="3926536"/>
              <a:ext cx="0" cy="3081797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7DDE342-295C-4295-977C-9D403A3C82B3}"/>
                </a:ext>
              </a:extLst>
            </p:cNvPr>
            <p:cNvGrpSpPr/>
            <p:nvPr/>
          </p:nvGrpSpPr>
          <p:grpSpPr>
            <a:xfrm>
              <a:off x="29684546" y="3672871"/>
              <a:ext cx="3992137" cy="3639760"/>
              <a:chOff x="8497229" y="9317955"/>
              <a:chExt cx="3992137" cy="3639760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60EEB3BE-3F92-4246-B422-F4862CBB6473}"/>
                  </a:ext>
                </a:extLst>
              </p:cNvPr>
              <p:cNvSpPr/>
              <p:nvPr/>
            </p:nvSpPr>
            <p:spPr bwMode="auto">
              <a:xfrm>
                <a:off x="8497229" y="9317955"/>
                <a:ext cx="3992137" cy="363976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77D321C-DA17-4E0B-9807-29F5A69998DC}"/>
                  </a:ext>
                </a:extLst>
              </p:cNvPr>
              <p:cNvSpPr txBox="1"/>
              <p:nvPr/>
            </p:nvSpPr>
            <p:spPr>
              <a:xfrm>
                <a:off x="11441464" y="10056058"/>
                <a:ext cx="9590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800" i="1" dirty="0"/>
                  <a:t>f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BD7C552-2C27-46E6-8348-B506EE5A476F}"/>
                  </a:ext>
                </a:extLst>
              </p:cNvPr>
              <p:cNvSpPr txBox="1"/>
              <p:nvPr/>
            </p:nvSpPr>
            <p:spPr>
              <a:xfrm>
                <a:off x="8654432" y="10396140"/>
                <a:ext cx="2667995" cy="1343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W</a:t>
                </a:r>
                <a:r>
                  <a:rPr lang="en-US" i="1" baseline="-25000" dirty="0"/>
                  <a:t>2</a:t>
                </a:r>
                <a:r>
                  <a:rPr lang="en-US" i="1" baseline="30000" dirty="0"/>
                  <a:t>[2]</a:t>
                </a:r>
                <a:r>
                  <a:rPr lang="en-US" i="1" dirty="0"/>
                  <a:t> </a:t>
                </a: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F82182C-6C20-412C-B6A2-360BA09E3832}"/>
              </a:ext>
            </a:extLst>
          </p:cNvPr>
          <p:cNvGrpSpPr/>
          <p:nvPr/>
        </p:nvGrpSpPr>
        <p:grpSpPr>
          <a:xfrm>
            <a:off x="17738147" y="8229358"/>
            <a:ext cx="2451721" cy="2502330"/>
            <a:chOff x="29684546" y="3672871"/>
            <a:chExt cx="3992137" cy="363976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376EDED-35CC-4B42-A3BF-035D72345C2F}"/>
                </a:ext>
              </a:extLst>
            </p:cNvPr>
            <p:cNvCxnSpPr>
              <a:cxnSpLocks/>
            </p:cNvCxnSpPr>
            <p:nvPr/>
          </p:nvCxnSpPr>
          <p:spPr>
            <a:xfrm>
              <a:off x="32569262" y="3926536"/>
              <a:ext cx="0" cy="3081797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E5D9D25-6976-4450-856B-D59A5ED44FE8}"/>
                </a:ext>
              </a:extLst>
            </p:cNvPr>
            <p:cNvGrpSpPr/>
            <p:nvPr/>
          </p:nvGrpSpPr>
          <p:grpSpPr>
            <a:xfrm>
              <a:off x="29684546" y="3672871"/>
              <a:ext cx="3992137" cy="3639760"/>
              <a:chOff x="8497229" y="9317955"/>
              <a:chExt cx="3992137" cy="3639760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4A6D2CAE-8909-4E75-9B88-91EF3D393489}"/>
                  </a:ext>
                </a:extLst>
              </p:cNvPr>
              <p:cNvSpPr/>
              <p:nvPr/>
            </p:nvSpPr>
            <p:spPr bwMode="auto">
              <a:xfrm>
                <a:off x="8497229" y="9317955"/>
                <a:ext cx="3992137" cy="363976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18C8F5F-B1DC-48A2-A6C2-2764896AFE31}"/>
                  </a:ext>
                </a:extLst>
              </p:cNvPr>
              <p:cNvSpPr txBox="1"/>
              <p:nvPr/>
            </p:nvSpPr>
            <p:spPr>
              <a:xfrm>
                <a:off x="11441464" y="10056058"/>
                <a:ext cx="9590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800" i="1" dirty="0"/>
                  <a:t>f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DFF6085-8298-4570-96DA-EA8A7FF69183}"/>
                  </a:ext>
                </a:extLst>
              </p:cNvPr>
              <p:cNvSpPr txBox="1"/>
              <p:nvPr/>
            </p:nvSpPr>
            <p:spPr>
              <a:xfrm>
                <a:off x="8654432" y="10396140"/>
                <a:ext cx="2667995" cy="1343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W</a:t>
                </a:r>
                <a:r>
                  <a:rPr lang="en-US" i="1" baseline="-25000" dirty="0"/>
                  <a:t>1</a:t>
                </a:r>
                <a:r>
                  <a:rPr lang="en-US" i="1" baseline="30000" dirty="0"/>
                  <a:t>[3]</a:t>
                </a:r>
                <a:r>
                  <a:rPr lang="en-US" i="1" dirty="0"/>
                  <a:t> </a:t>
                </a:r>
              </a:p>
            </p:txBody>
          </p:sp>
        </p:grp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7C1A1E7-E8F0-40A0-93A3-D94ABBE2E514}"/>
              </a:ext>
            </a:extLst>
          </p:cNvPr>
          <p:cNvCxnSpPr>
            <a:cxnSpLocks/>
          </p:cNvCxnSpPr>
          <p:nvPr/>
        </p:nvCxnSpPr>
        <p:spPr>
          <a:xfrm>
            <a:off x="6760337" y="9557918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3409503-EBE7-4B40-8F60-F098C1FA6727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6881814" y="5717789"/>
            <a:ext cx="1614450" cy="3303538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86EB672-3C4B-4A83-A5FE-201D65989C11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6810645" y="10019583"/>
            <a:ext cx="1631021" cy="3490844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C07C23A-EA05-4D96-A873-E28EE3ACDF20}"/>
              </a:ext>
            </a:extLst>
          </p:cNvPr>
          <p:cNvCxnSpPr>
            <a:cxnSpLocks/>
          </p:cNvCxnSpPr>
          <p:nvPr/>
        </p:nvCxnSpPr>
        <p:spPr>
          <a:xfrm>
            <a:off x="10893387" y="5717789"/>
            <a:ext cx="2331342" cy="1767849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BFEFA27-D1E7-420B-986B-84F17EBE3DBF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10863402" y="5769423"/>
            <a:ext cx="2720373" cy="4861412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094F730-B4E7-4414-A616-82B854FE40BF}"/>
              </a:ext>
            </a:extLst>
          </p:cNvPr>
          <p:cNvCxnSpPr>
            <a:cxnSpLocks/>
            <a:stCxn id="23" idx="6"/>
          </p:cNvCxnSpPr>
          <p:nvPr/>
        </p:nvCxnSpPr>
        <p:spPr>
          <a:xfrm flipV="1">
            <a:off x="10947985" y="7947303"/>
            <a:ext cx="2439847" cy="1581469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6074BF0-237C-4DBB-A0D0-61E62500B29B}"/>
              </a:ext>
            </a:extLst>
          </p:cNvPr>
          <p:cNvCxnSpPr>
            <a:cxnSpLocks/>
          </p:cNvCxnSpPr>
          <p:nvPr/>
        </p:nvCxnSpPr>
        <p:spPr>
          <a:xfrm>
            <a:off x="11080694" y="9501049"/>
            <a:ext cx="2133552" cy="1997087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F62D9C2-CCD8-4850-B1D7-BD1144E6212D}"/>
              </a:ext>
            </a:extLst>
          </p:cNvPr>
          <p:cNvCxnSpPr>
            <a:cxnSpLocks/>
          </p:cNvCxnSpPr>
          <p:nvPr/>
        </p:nvCxnSpPr>
        <p:spPr>
          <a:xfrm flipV="1">
            <a:off x="10838789" y="11928958"/>
            <a:ext cx="2482484" cy="142829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3BE0138-4DB3-4546-9128-77B42B7F3D37}"/>
              </a:ext>
            </a:extLst>
          </p:cNvPr>
          <p:cNvCxnSpPr>
            <a:cxnSpLocks/>
            <a:endCxn id="35" idx="3"/>
          </p:cNvCxnSpPr>
          <p:nvPr/>
        </p:nvCxnSpPr>
        <p:spPr>
          <a:xfrm flipV="1">
            <a:off x="10693880" y="8418594"/>
            <a:ext cx="2956454" cy="4224509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2F6C3D5-636A-4D04-92DF-165F8756DC0A}"/>
              </a:ext>
            </a:extLst>
          </p:cNvPr>
          <p:cNvCxnSpPr>
            <a:cxnSpLocks/>
          </p:cNvCxnSpPr>
          <p:nvPr/>
        </p:nvCxnSpPr>
        <p:spPr>
          <a:xfrm>
            <a:off x="15724963" y="7784668"/>
            <a:ext cx="2109728" cy="117833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AB14552-7286-4F0C-8F4A-FF7E6D8FD6C6}"/>
              </a:ext>
            </a:extLst>
          </p:cNvPr>
          <p:cNvCxnSpPr>
            <a:cxnSpLocks/>
          </p:cNvCxnSpPr>
          <p:nvPr/>
        </p:nvCxnSpPr>
        <p:spPr>
          <a:xfrm flipV="1">
            <a:off x="15621418" y="9982179"/>
            <a:ext cx="2213273" cy="1485114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6C58BC6-2308-48C4-9E89-8E2E13C894D4}"/>
              </a:ext>
            </a:extLst>
          </p:cNvPr>
          <p:cNvSpPr txBox="1"/>
          <p:nvPr/>
        </p:nvSpPr>
        <p:spPr>
          <a:xfrm>
            <a:off x="4720626" y="16921314"/>
            <a:ext cx="23065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we initialize weights and biases? </a:t>
            </a:r>
          </a:p>
        </p:txBody>
      </p:sp>
    </p:spTree>
    <p:extLst>
      <p:ext uri="{BB962C8B-B14F-4D97-AF65-F5344CB8AC3E}">
        <p14:creationId xmlns:p14="http://schemas.microsoft.com/office/powerpoint/2010/main" val="14171516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b="1" dirty="0"/>
              <a:t>Need a strategy to give weights some initial values</a:t>
            </a:r>
            <a:endParaRPr lang="en-US" sz="9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AAF26E0-D086-4268-ABB1-430D5A08CCFF}"/>
                  </a:ext>
                </a:extLst>
              </p:cNvPr>
              <p:cNvSpPr/>
              <p:nvPr/>
            </p:nvSpPr>
            <p:spPr>
              <a:xfrm>
                <a:off x="5292783" y="12943096"/>
                <a:ext cx="6810967" cy="958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AAF26E0-D086-4268-ABB1-430D5A08CC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783" y="12943096"/>
                <a:ext cx="6810967" cy="9588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7D4F84B-B1DB-4EC3-B874-7D4683297126}"/>
                  </a:ext>
                </a:extLst>
              </p:cNvPr>
              <p:cNvSpPr/>
              <p:nvPr/>
            </p:nvSpPr>
            <p:spPr>
              <a:xfrm>
                <a:off x="5292783" y="14136357"/>
                <a:ext cx="5796202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7D4F84B-B1DB-4EC3-B874-7D46832971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783" y="14136357"/>
                <a:ext cx="5796202" cy="9808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526D07-9043-477D-8B38-279091CEB488}"/>
                  </a:ext>
                </a:extLst>
              </p:cNvPr>
              <p:cNvSpPr/>
              <p:nvPr/>
            </p:nvSpPr>
            <p:spPr>
              <a:xfrm>
                <a:off x="5292783" y="7883681"/>
                <a:ext cx="6177589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526D07-9043-477D-8B38-279091CEB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783" y="7883681"/>
                <a:ext cx="6177589" cy="9808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AF4FF35-2F7D-40E0-9A78-4A564E4F6F55}"/>
                  </a:ext>
                </a:extLst>
              </p:cNvPr>
              <p:cNvSpPr/>
              <p:nvPr/>
            </p:nvSpPr>
            <p:spPr>
              <a:xfrm>
                <a:off x="5292783" y="9076942"/>
                <a:ext cx="4480137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AF4FF35-2F7D-40E0-9A78-4A564E4F6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783" y="9076942"/>
                <a:ext cx="4480137" cy="9808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217F8E-2660-4939-A596-12027705DE5D}"/>
                  </a:ext>
                </a:extLst>
              </p:cNvPr>
              <p:cNvSpPr/>
              <p:nvPr/>
            </p:nvSpPr>
            <p:spPr>
              <a:xfrm>
                <a:off x="5292783" y="10424842"/>
                <a:ext cx="6812249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217F8E-2660-4939-A596-12027705DE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783" y="10424842"/>
                <a:ext cx="6812249" cy="9808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7DB1236-7C9B-41DD-B485-4A7899F07F63}"/>
                  </a:ext>
                </a:extLst>
              </p:cNvPr>
              <p:cNvSpPr/>
              <p:nvPr/>
            </p:nvSpPr>
            <p:spPr>
              <a:xfrm>
                <a:off x="5292783" y="11618103"/>
                <a:ext cx="4480136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7DB1236-7C9B-41DD-B485-4A7899F07F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783" y="11618103"/>
                <a:ext cx="4480136" cy="9808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E6C58BC6-2308-48C4-9E89-8E2E13C894D4}"/>
              </a:ext>
            </a:extLst>
          </p:cNvPr>
          <p:cNvSpPr txBox="1"/>
          <p:nvPr/>
        </p:nvSpPr>
        <p:spPr>
          <a:xfrm>
            <a:off x="2388906" y="3705363"/>
            <a:ext cx="23065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about W=0 and b=0?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C2F93-B01C-45B6-A0CF-61074B18F9F2}"/>
                  </a:ext>
                </a:extLst>
              </p:cNvPr>
              <p:cNvSpPr txBox="1"/>
              <p:nvPr/>
            </p:nvSpPr>
            <p:spPr>
              <a:xfrm>
                <a:off x="15864840" y="8314105"/>
                <a:ext cx="17853660" cy="68113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dirty="0"/>
                  <a:t> will be zero</a:t>
                </a:r>
              </a:p>
              <a:p>
                <a:endParaRPr lang="en-US" dirty="0"/>
              </a:p>
              <a:p>
                <a:r>
                  <a:rPr lang="en-US" dirty="0"/>
                  <a:t>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dirty="0"/>
                  <a:t> will be a constant, depending on the non-linear activation function used</a:t>
                </a:r>
              </a:p>
              <a:p>
                <a:endParaRPr lang="en-US" dirty="0"/>
              </a:p>
              <a:p>
                <a:r>
                  <a:rPr lang="en-US" dirty="0"/>
                  <a:t>When performing backprop, then gradient will be zero …</a:t>
                </a:r>
              </a:p>
              <a:p>
                <a:endParaRPr lang="en-US" dirty="0"/>
              </a:p>
              <a:p>
                <a:r>
                  <a:rPr lang="en-US" dirty="0"/>
                  <a:t>So SGD cannot update network parameters …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C2F93-B01C-45B6-A0CF-61074B18F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4840" y="8314105"/>
                <a:ext cx="17853660" cy="6811352"/>
              </a:xfrm>
              <a:prstGeom prst="rect">
                <a:avLst/>
              </a:prstGeom>
              <a:blipFill>
                <a:blip r:embed="rId8"/>
                <a:stretch>
                  <a:fillRect l="-1844" t="-1970" b="-4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34835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b="1" dirty="0"/>
              <a:t>Need a strategy to give weights some initial values</a:t>
            </a:r>
            <a:endParaRPr lang="en-US" sz="9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526D07-9043-477D-8B38-279091CEB488}"/>
                  </a:ext>
                </a:extLst>
              </p:cNvPr>
              <p:cNvSpPr/>
              <p:nvPr/>
            </p:nvSpPr>
            <p:spPr>
              <a:xfrm>
                <a:off x="6721574" y="5966367"/>
                <a:ext cx="6177589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526D07-9043-477D-8B38-279091CEB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574" y="5966367"/>
                <a:ext cx="6177589" cy="9808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6C58BC6-2308-48C4-9E89-8E2E13C894D4}"/>
                  </a:ext>
                </a:extLst>
              </p:cNvPr>
              <p:cNvSpPr txBox="1"/>
              <p:nvPr/>
            </p:nvSpPr>
            <p:spPr>
              <a:xfrm>
                <a:off x="2388905" y="3705363"/>
                <a:ext cx="3247666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How about W=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 err="1"/>
                  <a:t>np.random.rand</a:t>
                </a:r>
                <a:r>
                  <a:rPr lang="en-US" dirty="0"/>
                  <a:t>(</a:t>
                </a:r>
                <a:r>
                  <a:rPr lang="en-US" dirty="0" err="1"/>
                  <a:t>input_D</a:t>
                </a:r>
                <a:r>
                  <a:rPr lang="en-US" dirty="0"/>
                  <a:t>, </a:t>
                </a:r>
                <a:r>
                  <a:rPr lang="en-US" dirty="0" err="1"/>
                  <a:t>output_D</a:t>
                </a:r>
                <a:r>
                  <a:rPr lang="en-US" dirty="0"/>
                  <a:t>), zero-mean, gaussian random values</a:t>
                </a: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6C58BC6-2308-48C4-9E89-8E2E13C89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905" y="3705363"/>
                <a:ext cx="32476665" cy="923330"/>
              </a:xfrm>
              <a:prstGeom prst="rect">
                <a:avLst/>
              </a:prstGeom>
              <a:blipFill>
                <a:blip r:embed="rId3"/>
                <a:stretch>
                  <a:fillRect l="-1014"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C2F93-B01C-45B6-A0CF-61074B18F9F2}"/>
                  </a:ext>
                </a:extLst>
              </p:cNvPr>
              <p:cNvSpPr txBox="1"/>
              <p:nvPr/>
            </p:nvSpPr>
            <p:spPr>
              <a:xfrm>
                <a:off x="3823702" y="7823682"/>
                <a:ext cx="17853660" cy="980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3xN matrix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C2F93-B01C-45B6-A0CF-61074B18F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702" y="7823682"/>
                <a:ext cx="17853660" cy="980846"/>
              </a:xfrm>
              <a:prstGeom prst="rect">
                <a:avLst/>
              </a:prstGeom>
              <a:blipFill>
                <a:blip r:embed="rId4"/>
                <a:stretch>
                  <a:fillRect t="-11180" b="-37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9156B9D-725F-4431-AB02-99BF42D4D6E9}"/>
                  </a:ext>
                </a:extLst>
              </p:cNvPr>
              <p:cNvSpPr/>
              <p:nvPr/>
            </p:nvSpPr>
            <p:spPr>
              <a:xfrm>
                <a:off x="6721574" y="9260937"/>
                <a:ext cx="7482626" cy="24491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9156B9D-725F-4431-AB02-99BF42D4D6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574" y="9260937"/>
                <a:ext cx="7482626" cy="24491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5B12FD0-77C2-4513-9210-D260428A410F}"/>
              </a:ext>
            </a:extLst>
          </p:cNvPr>
          <p:cNvSpPr txBox="1"/>
          <p:nvPr/>
        </p:nvSpPr>
        <p:spPr>
          <a:xfrm>
            <a:off x="15802342" y="9825335"/>
            <a:ext cx="17853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k-</a:t>
            </a:r>
            <a:r>
              <a:rPr lang="en-US" dirty="0" err="1"/>
              <a:t>th</a:t>
            </a:r>
            <a:r>
              <a:rPr lang="en-US" dirty="0"/>
              <a:t> element of score 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5F2D20-F6C0-467D-9149-BA49E0F277F9}"/>
              </a:ext>
            </a:extLst>
          </p:cNvPr>
          <p:cNvSpPr txBox="1"/>
          <p:nvPr/>
        </p:nvSpPr>
        <p:spPr>
          <a:xfrm>
            <a:off x="1930396" y="12599121"/>
            <a:ext cx="22049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whitening the input X, so it has same variance for all features.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B7EA558-F04D-4C1F-B414-79DA4A2E3B26}"/>
                  </a:ext>
                </a:extLst>
              </p:cNvPr>
              <p:cNvSpPr/>
              <p:nvPr/>
            </p:nvSpPr>
            <p:spPr>
              <a:xfrm>
                <a:off x="9810368" y="14001170"/>
                <a:ext cx="20136474" cy="1219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𝑽𝒂𝒓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  <m:e>
                        <m:sSubSup>
                          <m:sSub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𝑽𝒂𝒓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b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𝑽𝒂𝒓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𝑽𝒂𝒓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𝑽𝒂𝒓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B7EA558-F04D-4C1F-B414-79DA4A2E3B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368" y="14001170"/>
                <a:ext cx="20136474" cy="12191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8EBBE3-1073-4C33-BA0B-640E7A93C44C}"/>
                  </a:ext>
                </a:extLst>
              </p:cNvPr>
              <p:cNvSpPr txBox="1"/>
              <p:nvPr/>
            </p:nvSpPr>
            <p:spPr>
              <a:xfrm>
                <a:off x="8548366" y="15372907"/>
                <a:ext cx="24301454" cy="1219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Since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en-US" dirty="0"/>
                  <a:t> are independent upon initialization, with zero mean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8EBBE3-1073-4C33-BA0B-640E7A93C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366" y="15372907"/>
                <a:ext cx="24301454" cy="1219180"/>
              </a:xfrm>
              <a:prstGeom prst="rect">
                <a:avLst/>
              </a:prstGeom>
              <a:blipFill>
                <a:blip r:embed="rId7"/>
                <a:stretch>
                  <a:fillRect l="-1329" t="-1000" b="-18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166BDF6-BF0E-43F8-9967-5C3EB2D652B9}"/>
                  </a:ext>
                </a:extLst>
              </p:cNvPr>
              <p:cNvSpPr/>
              <p:nvPr/>
            </p:nvSpPr>
            <p:spPr>
              <a:xfrm>
                <a:off x="2388905" y="17053253"/>
                <a:ext cx="22405172" cy="1030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𝑽𝒂𝒓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𝑤𝑥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𝑽𝒂𝒓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𝑽𝒂𝒓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166BDF6-BF0E-43F8-9967-5C3EB2D652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905" y="17053253"/>
                <a:ext cx="22405172" cy="10302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8BAA99C-CFC0-46A5-AA32-51B7619DF168}"/>
              </a:ext>
            </a:extLst>
          </p:cNvPr>
          <p:cNvSpPr txBox="1"/>
          <p:nvPr/>
        </p:nvSpPr>
        <p:spPr>
          <a:xfrm>
            <a:off x="24794077" y="17070806"/>
            <a:ext cx="100714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If w and x are independent and have zero mean</a:t>
            </a:r>
          </a:p>
        </p:txBody>
      </p:sp>
    </p:spTree>
    <p:extLst>
      <p:ext uri="{BB962C8B-B14F-4D97-AF65-F5344CB8AC3E}">
        <p14:creationId xmlns:p14="http://schemas.microsoft.com/office/powerpoint/2010/main" val="452566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510804"/>
              </p:ext>
            </p:extLst>
          </p:nvPr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042473"/>
              </p:ext>
            </p:extLst>
          </p:nvPr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441473"/>
              </p:ext>
            </p:extLst>
          </p:nvPr>
        </p:nvGraphicFramePr>
        <p:xfrm>
          <a:off x="3098796" y="1056825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>
            <a:off x="4540450" y="11939853"/>
            <a:ext cx="9108223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A04A2B-6A89-4A43-A48E-57D7821BFA56}"/>
                  </a:ext>
                </a:extLst>
              </p:cNvPr>
              <p:cNvSpPr txBox="1"/>
              <p:nvPr/>
            </p:nvSpPr>
            <p:spPr>
              <a:xfrm>
                <a:off x="13883808" y="9839028"/>
                <a:ext cx="5537478" cy="69448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A04A2B-6A89-4A43-A48E-57D7821BF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3808" y="9839028"/>
                <a:ext cx="5537478" cy="69448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77C0D59A-2D3D-4FFA-ADB8-BE122D0B5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831255"/>
              </p:ext>
            </p:extLst>
          </p:nvPr>
        </p:nvGraphicFramePr>
        <p:xfrm>
          <a:off x="24393714" y="10568253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70A3285-2EA5-4B85-AD82-A4E98158C54E}"/>
              </a:ext>
            </a:extLst>
          </p:cNvPr>
          <p:cNvCxnSpPr>
            <a:stCxn id="20" idx="3"/>
          </p:cNvCxnSpPr>
          <p:nvPr/>
        </p:nvCxnSpPr>
        <p:spPr>
          <a:xfrm>
            <a:off x="19421286" y="13311453"/>
            <a:ext cx="116541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E3759C6-0851-43C1-B394-4B0F205B6A80}"/>
              </a:ext>
            </a:extLst>
          </p:cNvPr>
          <p:cNvSpPr/>
          <p:nvPr/>
        </p:nvSpPr>
        <p:spPr bwMode="auto">
          <a:xfrm>
            <a:off x="20586700" y="12657405"/>
            <a:ext cx="2387600" cy="13080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sum(.)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D0B3B0-8549-4AD2-9918-3A487575EA02}"/>
              </a:ext>
            </a:extLst>
          </p:cNvPr>
          <p:cNvCxnSpPr/>
          <p:nvPr/>
        </p:nvCxnSpPr>
        <p:spPr>
          <a:xfrm>
            <a:off x="23101300" y="13326006"/>
            <a:ext cx="116541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983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b="1" dirty="0"/>
              <a:t>For deep network, activation function can be saturated</a:t>
            </a:r>
            <a:endParaRPr lang="en-US" sz="9600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1D9652D8-D8F3-4BB0-8A51-2A37FD41D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9" r="54618"/>
          <a:stretch/>
        </p:blipFill>
        <p:spPr bwMode="auto">
          <a:xfrm>
            <a:off x="1272536" y="5056677"/>
            <a:ext cx="13769344" cy="1307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2831D9-7AC9-4A7B-8EA8-6D11A85A9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5724" y="5775007"/>
            <a:ext cx="21259899" cy="45119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9DB216-078A-4928-A5E4-D6169D6F9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7242" y="11228070"/>
            <a:ext cx="21328381" cy="44612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09089B-C8F1-494E-9143-431F0097D262}"/>
              </a:ext>
            </a:extLst>
          </p:cNvPr>
          <p:cNvSpPr txBox="1"/>
          <p:nvPr/>
        </p:nvSpPr>
        <p:spPr>
          <a:xfrm>
            <a:off x="15521940" y="18134998"/>
            <a:ext cx="11978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Figure credit: Stanford CS231N notes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58856C-077C-4EB5-9BCF-A6E03A273F1F}"/>
                  </a:ext>
                </a:extLst>
              </p:cNvPr>
              <p:cNvSpPr/>
              <p:nvPr/>
            </p:nvSpPr>
            <p:spPr>
              <a:xfrm>
                <a:off x="24776856" y="9825335"/>
                <a:ext cx="235763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=0.01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58856C-077C-4EB5-9BCF-A6E03A273F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76856" y="9825335"/>
                <a:ext cx="2357633" cy="923330"/>
              </a:xfrm>
              <a:prstGeom prst="rect">
                <a:avLst/>
              </a:prstGeom>
              <a:blipFill>
                <a:blip r:embed="rId5"/>
                <a:stretch>
                  <a:fillRect t="-18543" r="-13437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70A2B47-8787-44C5-8D9F-24D087539EE6}"/>
                  </a:ext>
                </a:extLst>
              </p:cNvPr>
              <p:cNvSpPr/>
              <p:nvPr/>
            </p:nvSpPr>
            <p:spPr>
              <a:xfrm>
                <a:off x="24753996" y="15387007"/>
                <a:ext cx="235763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=0.05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70A2B47-8787-44C5-8D9F-24D087539E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3996" y="15387007"/>
                <a:ext cx="2357633" cy="923330"/>
              </a:xfrm>
              <a:prstGeom prst="rect">
                <a:avLst/>
              </a:prstGeom>
              <a:blipFill>
                <a:blip r:embed="rId6"/>
                <a:stretch>
                  <a:fillRect t="-18421" r="-13472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174D11F-A681-4601-8D23-FD5F3DD00BFE}"/>
              </a:ext>
            </a:extLst>
          </p:cNvPr>
          <p:cNvSpPr txBox="1"/>
          <p:nvPr/>
        </p:nvSpPr>
        <p:spPr>
          <a:xfrm>
            <a:off x="15521940" y="16984980"/>
            <a:ext cx="8755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tanh activation was used </a:t>
            </a:r>
          </a:p>
        </p:txBody>
      </p:sp>
    </p:spTree>
    <p:extLst>
      <p:ext uri="{BB962C8B-B14F-4D97-AF65-F5344CB8AC3E}">
        <p14:creationId xmlns:p14="http://schemas.microsoft.com/office/powerpoint/2010/main" val="7961448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b="1" dirty="0"/>
              <a:t>Xavier Initialization</a:t>
            </a:r>
            <a:endParaRPr lang="en-US" sz="9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B7EA558-F04D-4C1F-B414-79DA4A2E3B26}"/>
                  </a:ext>
                </a:extLst>
              </p:cNvPr>
              <p:cNvSpPr/>
              <p:nvPr/>
            </p:nvSpPr>
            <p:spPr>
              <a:xfrm>
                <a:off x="13723138" y="4834696"/>
                <a:ext cx="7731988" cy="1154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𝑽𝒂𝒓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𝑽𝒂𝒓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B7EA558-F04D-4C1F-B414-79DA4A2E3B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3138" y="4834696"/>
                <a:ext cx="7731988" cy="11549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58EBBE3-1073-4C33-BA0B-640E7A93C44C}"/>
              </a:ext>
            </a:extLst>
          </p:cNvPr>
          <p:cNvSpPr txBox="1"/>
          <p:nvPr/>
        </p:nvSpPr>
        <p:spPr>
          <a:xfrm>
            <a:off x="3842392" y="7346032"/>
            <a:ext cx="31956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a deep network, the non-linear activation can be saturated for native initialization </a:t>
            </a:r>
          </a:p>
          <a:p>
            <a:r>
              <a:rPr lang="en-US" dirty="0"/>
              <a:t>	Make the learning harder</a:t>
            </a:r>
          </a:p>
          <a:p>
            <a:r>
              <a:rPr lang="en-US" dirty="0"/>
              <a:t>	Sensitive to hyperparameter configuration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D19E8C-36DA-4F19-AE86-18C9F6B8FF32}"/>
              </a:ext>
            </a:extLst>
          </p:cNvPr>
          <p:cNvSpPr txBox="1"/>
          <p:nvPr/>
        </p:nvSpPr>
        <p:spPr>
          <a:xfrm>
            <a:off x="3842392" y="10647792"/>
            <a:ext cx="17853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keep the output variance unchanged: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C68933-1359-4A3E-BD7D-2D890C34CB4E}"/>
              </a:ext>
            </a:extLst>
          </p:cNvPr>
          <p:cNvSpPr/>
          <p:nvPr/>
        </p:nvSpPr>
        <p:spPr>
          <a:xfrm>
            <a:off x="9336070" y="12685109"/>
            <a:ext cx="1732397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W=</a:t>
            </a:r>
            <a:r>
              <a:rPr lang="en-US" dirty="0" err="1"/>
              <a:t>np.random.rand</a:t>
            </a:r>
            <a:r>
              <a:rPr lang="en-US" dirty="0"/>
              <a:t>(</a:t>
            </a:r>
            <a:r>
              <a:rPr lang="en-US" dirty="0" err="1"/>
              <a:t>output_D</a:t>
            </a:r>
            <a:r>
              <a:rPr lang="en-US" dirty="0"/>
              <a:t>, </a:t>
            </a:r>
            <a:r>
              <a:rPr lang="en-US" dirty="0" err="1"/>
              <a:t>input_D</a:t>
            </a:r>
            <a:r>
              <a:rPr lang="en-US" dirty="0"/>
              <a:t>)/</a:t>
            </a:r>
            <a:r>
              <a:rPr lang="en-US" dirty="0" err="1"/>
              <a:t>np.sqrt</a:t>
            </a:r>
            <a:r>
              <a:rPr lang="en-US" dirty="0"/>
              <a:t>(</a:t>
            </a:r>
            <a:r>
              <a:rPr lang="en-US" dirty="0" err="1"/>
              <a:t>input_D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9E363AA-DBF6-4D22-B587-268CA2088FB0}"/>
                  </a:ext>
                </a:extLst>
              </p:cNvPr>
              <p:cNvSpPr/>
              <p:nvPr/>
            </p:nvSpPr>
            <p:spPr>
              <a:xfrm>
                <a:off x="7958708" y="13799096"/>
                <a:ext cx="19260849" cy="24491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𝑽𝒂𝒓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𝑽𝒂𝒓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𝑵</m:t>
                                      </m:r>
                                    </m:e>
                                  </m:rad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b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𝑽𝒂𝒓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𝑽𝒂𝒓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𝑽𝒂𝒓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9E363AA-DBF6-4D22-B587-268CA2088F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708" y="13799096"/>
                <a:ext cx="19260849" cy="24491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31BCBE25-43D4-42E2-A148-03331DDBB4AB}"/>
              </a:ext>
            </a:extLst>
          </p:cNvPr>
          <p:cNvSpPr/>
          <p:nvPr/>
        </p:nvSpPr>
        <p:spPr>
          <a:xfrm>
            <a:off x="2113275" y="17781919"/>
            <a:ext cx="3317874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Xavier </a:t>
            </a:r>
            <a:r>
              <a:rPr lang="en-US" sz="4400" dirty="0" err="1"/>
              <a:t>Glorot</a:t>
            </a:r>
            <a:r>
              <a:rPr lang="en-US" sz="4400" dirty="0"/>
              <a:t> and </a:t>
            </a:r>
            <a:r>
              <a:rPr lang="en-US" sz="4400" dirty="0" err="1"/>
              <a:t>Yoshua</a:t>
            </a:r>
            <a:r>
              <a:rPr lang="en-US" sz="4400" dirty="0"/>
              <a:t> </a:t>
            </a:r>
            <a:r>
              <a:rPr lang="en-US" sz="4400" dirty="0" err="1"/>
              <a:t>Bengio</a:t>
            </a:r>
            <a:r>
              <a:rPr lang="en-US" sz="4400" dirty="0"/>
              <a:t>, “Understanding the difficulty of training deep feedforward neural networks”, AISTAT 2010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0C2D9B-A15D-4C89-8FA6-5515872576A0}"/>
                  </a:ext>
                </a:extLst>
              </p:cNvPr>
              <p:cNvSpPr txBox="1"/>
              <p:nvPr/>
            </p:nvSpPr>
            <p:spPr>
              <a:xfrm>
                <a:off x="28254960" y="12288494"/>
                <a:ext cx="2495619" cy="17165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0C2D9B-A15D-4C89-8FA6-551587257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4960" y="12288494"/>
                <a:ext cx="2495619" cy="17165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42445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b="1" dirty="0"/>
              <a:t>He initialization: Xavier Initialization for </a:t>
            </a:r>
            <a:r>
              <a:rPr lang="en-US" sz="9600" b="1" dirty="0" err="1"/>
              <a:t>ReLU</a:t>
            </a:r>
            <a:r>
              <a:rPr lang="en-US" sz="9600" b="1" dirty="0"/>
              <a:t> activation</a:t>
            </a:r>
            <a:endParaRPr lang="en-US" sz="9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C68933-1359-4A3E-BD7D-2D890C34CB4E}"/>
              </a:ext>
            </a:extLst>
          </p:cNvPr>
          <p:cNvSpPr/>
          <p:nvPr/>
        </p:nvSpPr>
        <p:spPr>
          <a:xfrm>
            <a:off x="16491250" y="4944288"/>
            <a:ext cx="1849737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W=</a:t>
            </a:r>
            <a:r>
              <a:rPr lang="en-US" dirty="0" err="1"/>
              <a:t>np.random.rand</a:t>
            </a:r>
            <a:r>
              <a:rPr lang="en-US" dirty="0"/>
              <a:t>(</a:t>
            </a:r>
            <a:r>
              <a:rPr lang="en-US" dirty="0" err="1"/>
              <a:t>output_D</a:t>
            </a:r>
            <a:r>
              <a:rPr lang="en-US" dirty="0"/>
              <a:t>, </a:t>
            </a:r>
            <a:r>
              <a:rPr lang="en-US" dirty="0" err="1"/>
              <a:t>input_D</a:t>
            </a:r>
            <a:r>
              <a:rPr lang="en-US" dirty="0"/>
              <a:t>) × </a:t>
            </a:r>
            <a:r>
              <a:rPr lang="en-US" b="1" dirty="0"/>
              <a:t>2</a:t>
            </a:r>
            <a:r>
              <a:rPr lang="en-US" dirty="0"/>
              <a:t>/</a:t>
            </a:r>
            <a:r>
              <a:rPr lang="en-US" dirty="0" err="1"/>
              <a:t>np.sqrt</a:t>
            </a:r>
            <a:r>
              <a:rPr lang="en-US" dirty="0"/>
              <a:t>(</a:t>
            </a:r>
            <a:r>
              <a:rPr lang="en-US" dirty="0" err="1"/>
              <a:t>input_D</a:t>
            </a:r>
            <a:r>
              <a:rPr lang="en-US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BCBE25-43D4-42E2-A148-03331DDBB4AB}"/>
              </a:ext>
            </a:extLst>
          </p:cNvPr>
          <p:cNvSpPr/>
          <p:nvPr/>
        </p:nvSpPr>
        <p:spPr>
          <a:xfrm>
            <a:off x="2113275" y="17781919"/>
            <a:ext cx="3317874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He et al, “Delving Deep into Rectifiers: Surpassing Human-Level Performance on ImageNet Classification”, ICCV 2015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E852DDF-5F32-46C6-AB35-9BE8AFE92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66" r="54618"/>
          <a:stretch/>
        </p:blipFill>
        <p:spPr bwMode="auto">
          <a:xfrm>
            <a:off x="1930396" y="6409591"/>
            <a:ext cx="13769344" cy="476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02243C-319C-4FAA-81D5-1594F9743563}"/>
                  </a:ext>
                </a:extLst>
              </p:cNvPr>
              <p:cNvSpPr txBox="1"/>
              <p:nvPr/>
            </p:nvSpPr>
            <p:spPr>
              <a:xfrm>
                <a:off x="23844053" y="6774676"/>
                <a:ext cx="2495619" cy="17165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02243C-319C-4FAA-81D5-1594F9743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4053" y="6774676"/>
                <a:ext cx="2495619" cy="17165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C31410CA-DA9F-4CB8-903C-D3D88CA963D5}"/>
              </a:ext>
            </a:extLst>
          </p:cNvPr>
          <p:cNvSpPr/>
          <p:nvPr/>
        </p:nvSpPr>
        <p:spPr>
          <a:xfrm>
            <a:off x="16285510" y="9439653"/>
            <a:ext cx="1761270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To compensate the </a:t>
            </a:r>
            <a:r>
              <a:rPr lang="en-US" dirty="0" err="1"/>
              <a:t>ReLU</a:t>
            </a:r>
            <a:r>
              <a:rPr lang="en-US" dirty="0"/>
              <a:t> function for the negative inputs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BA82A2-DE16-4EF1-B348-58D69255FC13}"/>
              </a:ext>
            </a:extLst>
          </p:cNvPr>
          <p:cNvSpPr txBox="1"/>
          <p:nvPr/>
        </p:nvSpPr>
        <p:spPr>
          <a:xfrm>
            <a:off x="2296155" y="13798298"/>
            <a:ext cx="302564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Xavier or He initialization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Bias is initialized to zero; randomness in weights often is sufficient to drive the training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With Batch Normalization, network training is much less sensitive to parameter initialization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84C522B-C2A5-4F23-AFB1-292D70E5AE63}"/>
                  </a:ext>
                </a:extLst>
              </p:cNvPr>
              <p:cNvSpPr/>
              <p:nvPr/>
            </p:nvSpPr>
            <p:spPr>
              <a:xfrm>
                <a:off x="13773185" y="10682220"/>
                <a:ext cx="20701052" cy="9785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𝑽𝒂𝒓</m:t>
                    </m:r>
                    <m:d>
                      <m:d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𝑤𝑥</m:t>
                        </m:r>
                      </m:e>
                    </m:d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4000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4000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𝑽𝒂𝒓</m:t>
                    </m:r>
                    <m:d>
                      <m:d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4000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4000" b="1" i="1">
                        <a:latin typeface="Cambria Math" panose="02040503050406030204" pitchFamily="18" charset="0"/>
                      </a:rPr>
                      <m:t>𝑽𝒂𝒓</m:t>
                    </m:r>
                    <m:d>
                      <m:d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4000" b="1" i="1">
                        <a:latin typeface="Cambria Math" panose="02040503050406030204" pitchFamily="18" charset="0"/>
                      </a:rPr>
                      <m:t>𝑽𝒂𝒓</m:t>
                    </m:r>
                    <m:d>
                      <m:d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84C522B-C2A5-4F23-AFB1-292D70E5AE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3185" y="10682220"/>
                <a:ext cx="20701052" cy="9785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E56E00D-C406-4DCA-8F76-D45E04BE57D4}"/>
              </a:ext>
            </a:extLst>
          </p:cNvPr>
          <p:cNvSpPr/>
          <p:nvPr/>
        </p:nvSpPr>
        <p:spPr>
          <a:xfrm>
            <a:off x="16787782" y="11612907"/>
            <a:ext cx="170739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x is the response after RELU, which has positive mean</a:t>
            </a:r>
          </a:p>
        </p:txBody>
      </p:sp>
    </p:spTree>
    <p:extLst>
      <p:ext uri="{BB962C8B-B14F-4D97-AF65-F5344CB8AC3E}">
        <p14:creationId xmlns:p14="http://schemas.microsoft.com/office/powerpoint/2010/main" val="19429125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b="1" dirty="0"/>
              <a:t>He initialization: Xavier Initialization for </a:t>
            </a:r>
            <a:r>
              <a:rPr lang="en-US" sz="9600" b="1" dirty="0" err="1"/>
              <a:t>ReLU</a:t>
            </a:r>
            <a:r>
              <a:rPr lang="en-US" sz="9600" b="1" dirty="0"/>
              <a:t> activation</a:t>
            </a:r>
            <a:endParaRPr lang="en-US" sz="9600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E852DDF-5F32-46C6-AB35-9BE8AFE92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66" r="54618"/>
          <a:stretch/>
        </p:blipFill>
        <p:spPr bwMode="auto">
          <a:xfrm>
            <a:off x="3843941" y="4135575"/>
            <a:ext cx="9248144" cy="319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84C522B-C2A5-4F23-AFB1-292D70E5AE63}"/>
                  </a:ext>
                </a:extLst>
              </p:cNvPr>
              <p:cNvSpPr/>
              <p:nvPr/>
            </p:nvSpPr>
            <p:spPr>
              <a:xfrm>
                <a:off x="15190505" y="4756195"/>
                <a:ext cx="20701052" cy="9785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𝑽𝒂𝒓</m:t>
                    </m:r>
                    <m:d>
                      <m:d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𝑤𝑥</m:t>
                        </m:r>
                      </m:e>
                    </m:d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4000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4000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𝑽𝒂𝒓</m:t>
                    </m:r>
                    <m:d>
                      <m:d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4000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4000" b="1" i="1">
                        <a:latin typeface="Cambria Math" panose="02040503050406030204" pitchFamily="18" charset="0"/>
                      </a:rPr>
                      <m:t>𝑽𝒂𝒓</m:t>
                    </m:r>
                    <m:d>
                      <m:d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4000" b="1" i="1">
                        <a:latin typeface="Cambria Math" panose="02040503050406030204" pitchFamily="18" charset="0"/>
                      </a:rPr>
                      <m:t>𝑽𝒂𝒓</m:t>
                    </m:r>
                    <m:d>
                      <m:d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84C522B-C2A5-4F23-AFB1-292D70E5AE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0505" y="4756195"/>
                <a:ext cx="20701052" cy="9785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E56E00D-C406-4DCA-8F76-D45E04BE57D4}"/>
              </a:ext>
            </a:extLst>
          </p:cNvPr>
          <p:cNvSpPr/>
          <p:nvPr/>
        </p:nvSpPr>
        <p:spPr>
          <a:xfrm>
            <a:off x="17830138" y="5861552"/>
            <a:ext cx="1703543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x is the activation after RELU, which has positive mean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5AE16A-704E-40F8-AAA0-2C8BB7860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6197" y="6784882"/>
            <a:ext cx="17073905" cy="1234548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B9DBFDF-3A2E-4BF2-AF41-356492A4BFCF}"/>
              </a:ext>
            </a:extLst>
          </p:cNvPr>
          <p:cNvSpPr/>
          <p:nvPr/>
        </p:nvSpPr>
        <p:spPr>
          <a:xfrm>
            <a:off x="3098796" y="7574413"/>
            <a:ext cx="15535022" cy="50783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y is the score before </a:t>
            </a:r>
            <a:r>
              <a:rPr lang="en-US" dirty="0" err="1"/>
              <a:t>ReLU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x = max(0, y)</a:t>
            </a:r>
          </a:p>
          <a:p>
            <a:endParaRPr lang="en-US" dirty="0"/>
          </a:p>
          <a:p>
            <a:r>
              <a:rPr lang="en-US" dirty="0"/>
              <a:t>y has zero-mean and symmetric distribution, </a:t>
            </a:r>
          </a:p>
          <a:p>
            <a:r>
              <a:rPr lang="en-US" dirty="0"/>
              <a:t>if the network is in good condition before this layer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5280FD-7AF1-47F7-8D93-A35581030A00}"/>
              </a:ext>
            </a:extLst>
          </p:cNvPr>
          <p:cNvSpPr/>
          <p:nvPr/>
        </p:nvSpPr>
        <p:spPr>
          <a:xfrm>
            <a:off x="13830300" y="19788980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https://stats.stackexchange.com/questions/138035/variance-calculation-relu-function-deep-learning</a:t>
            </a:r>
          </a:p>
        </p:txBody>
      </p:sp>
    </p:spTree>
    <p:extLst>
      <p:ext uri="{BB962C8B-B14F-4D97-AF65-F5344CB8AC3E}">
        <p14:creationId xmlns:p14="http://schemas.microsoft.com/office/powerpoint/2010/main" val="113032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800" dirty="0"/>
              <a:t>Set up the training, cont.</a:t>
            </a:r>
          </a:p>
          <a:p>
            <a:r>
              <a:rPr lang="en-US" sz="8800" dirty="0"/>
              <a:t>Data pre-processing</a:t>
            </a:r>
          </a:p>
          <a:p>
            <a:r>
              <a:rPr lang="en-US" sz="8800" dirty="0"/>
              <a:t>Model weight initialization</a:t>
            </a:r>
          </a:p>
          <a:p>
            <a:r>
              <a:rPr lang="en-US" sz="8800" b="1" dirty="0"/>
              <a:t>Tips for model training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9298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Debug deep neural network model can be difficult</a:t>
            </a:r>
            <a:endParaRPr lang="en-US" sz="107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E90E838-C931-43A3-9DB2-FA84F5004684}"/>
              </a:ext>
            </a:extLst>
          </p:cNvPr>
          <p:cNvSpPr/>
          <p:nvPr/>
        </p:nvSpPr>
        <p:spPr bwMode="auto">
          <a:xfrm>
            <a:off x="2994660" y="9785013"/>
            <a:ext cx="4983480" cy="288036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b="1" dirty="0">
                <a:latin typeface="Arial"/>
              </a:rPr>
              <a:t>Model </a:t>
            </a:r>
          </a:p>
          <a:p>
            <a:pPr algn="ctr"/>
            <a:r>
              <a:rPr lang="en-US" b="1" dirty="0">
                <a:latin typeface="Arial"/>
              </a:rPr>
              <a:t>performance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C2D93C-76B0-4EB7-BECC-270E61B0EE9A}"/>
              </a:ext>
            </a:extLst>
          </p:cNvPr>
          <p:cNvSpPr/>
          <p:nvPr/>
        </p:nvSpPr>
        <p:spPr bwMode="auto">
          <a:xfrm>
            <a:off x="12390120" y="4365334"/>
            <a:ext cx="6789420" cy="2377440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Model </a:t>
            </a:r>
          </a:p>
          <a:p>
            <a:pPr algn="ctr"/>
            <a:r>
              <a:rPr lang="en-US" dirty="0">
                <a:latin typeface="Arial"/>
              </a:rPr>
              <a:t>architecture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A48FE1-4731-48D5-86E7-3079F421355D}"/>
              </a:ext>
            </a:extLst>
          </p:cNvPr>
          <p:cNvSpPr/>
          <p:nvPr/>
        </p:nvSpPr>
        <p:spPr bwMode="auto">
          <a:xfrm>
            <a:off x="12390120" y="8022928"/>
            <a:ext cx="6789420" cy="2377440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Implementation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DDA034-3BC9-48A7-95A6-9069E794917D}"/>
              </a:ext>
            </a:extLst>
          </p:cNvPr>
          <p:cNvSpPr/>
          <p:nvPr/>
        </p:nvSpPr>
        <p:spPr bwMode="auto">
          <a:xfrm>
            <a:off x="12390120" y="11749096"/>
            <a:ext cx="6789420" cy="2377440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Datasets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0D800F-8A9B-47ED-B82F-6FB7AF82680B}"/>
              </a:ext>
            </a:extLst>
          </p:cNvPr>
          <p:cNvSpPr/>
          <p:nvPr/>
        </p:nvSpPr>
        <p:spPr bwMode="auto">
          <a:xfrm>
            <a:off x="12390120" y="15383806"/>
            <a:ext cx="6789420" cy="2377440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How the </a:t>
            </a:r>
          </a:p>
          <a:p>
            <a:pPr algn="ctr"/>
            <a:r>
              <a:rPr lang="en-US" dirty="0">
                <a:latin typeface="Arial"/>
              </a:rPr>
              <a:t>training is conducted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7CB9739-EBDA-4EA3-B4A1-0D6562228ED7}"/>
              </a:ext>
            </a:extLst>
          </p:cNvPr>
          <p:cNvCxnSpPr>
            <a:stCxn id="5" idx="1"/>
            <a:endCxn id="2" idx="0"/>
          </p:cNvCxnSpPr>
          <p:nvPr/>
        </p:nvCxnSpPr>
        <p:spPr>
          <a:xfrm flipH="1">
            <a:off x="5486400" y="5554054"/>
            <a:ext cx="6903720" cy="4230959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1D97E0-8725-41AA-ABCF-CD64EE35EC21}"/>
              </a:ext>
            </a:extLst>
          </p:cNvPr>
          <p:cNvCxnSpPr>
            <a:cxnSpLocks/>
            <a:stCxn id="6" idx="1"/>
            <a:endCxn id="2" idx="7"/>
          </p:cNvCxnSpPr>
          <p:nvPr/>
        </p:nvCxnSpPr>
        <p:spPr>
          <a:xfrm flipH="1">
            <a:off x="7248326" y="9211648"/>
            <a:ext cx="5141794" cy="995184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14AD7E-C686-4329-88B9-63D06345C79C}"/>
              </a:ext>
            </a:extLst>
          </p:cNvPr>
          <p:cNvCxnSpPr>
            <a:cxnSpLocks/>
            <a:stCxn id="7" idx="1"/>
            <a:endCxn id="2" idx="6"/>
          </p:cNvCxnSpPr>
          <p:nvPr/>
        </p:nvCxnSpPr>
        <p:spPr>
          <a:xfrm flipH="1" flipV="1">
            <a:off x="7978140" y="11225193"/>
            <a:ext cx="4411980" cy="1712623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ADA56E0-8E14-4DBE-A1E3-3C4149AE4611}"/>
              </a:ext>
            </a:extLst>
          </p:cNvPr>
          <p:cNvCxnSpPr>
            <a:cxnSpLocks/>
            <a:stCxn id="8" idx="1"/>
            <a:endCxn id="2" idx="5"/>
          </p:cNvCxnSpPr>
          <p:nvPr/>
        </p:nvCxnSpPr>
        <p:spPr>
          <a:xfrm flipH="1" flipV="1">
            <a:off x="7248326" y="12243554"/>
            <a:ext cx="5141794" cy="432897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98BCF28-3AF6-429A-8510-1AD80957E3BE}"/>
              </a:ext>
            </a:extLst>
          </p:cNvPr>
          <p:cNvSpPr txBox="1"/>
          <p:nvPr/>
        </p:nvSpPr>
        <p:spPr>
          <a:xfrm>
            <a:off x="25991820" y="3567446"/>
            <a:ext cx="5212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decision</a:t>
            </a:r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971FF204-C806-4052-954F-A24EBAB621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4887774"/>
              </p:ext>
            </p:extLst>
          </p:nvPr>
        </p:nvGraphicFramePr>
        <p:xfrm>
          <a:off x="21042630" y="5176571"/>
          <a:ext cx="15110460" cy="8094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D56420-FE37-4F9C-A27B-411EF1F46C4B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28597860" y="4490776"/>
            <a:ext cx="0" cy="68579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ED87452-9DED-4DDF-BB0C-F3FD32C535D0}"/>
              </a:ext>
            </a:extLst>
          </p:cNvPr>
          <p:cNvCxnSpPr>
            <a:cxnSpLocks/>
          </p:cNvCxnSpPr>
          <p:nvPr/>
        </p:nvCxnSpPr>
        <p:spPr>
          <a:xfrm>
            <a:off x="28597860" y="13566438"/>
            <a:ext cx="0" cy="166877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4D73B09-DB16-40EF-918A-821081420C80}"/>
              </a:ext>
            </a:extLst>
          </p:cNvPr>
          <p:cNvGrpSpPr/>
          <p:nvPr/>
        </p:nvGrpSpPr>
        <p:grpSpPr>
          <a:xfrm>
            <a:off x="27058405" y="15181661"/>
            <a:ext cx="3436830" cy="2156672"/>
            <a:chOff x="6200882" y="6211761"/>
            <a:chExt cx="3091703" cy="1879953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4D827A23-9255-440E-A087-D94B89D7E2EA}"/>
                </a:ext>
              </a:extLst>
            </p:cNvPr>
            <p:cNvSpPr/>
            <p:nvPr/>
          </p:nvSpPr>
          <p:spPr>
            <a:xfrm>
              <a:off x="6200882" y="6211761"/>
              <a:ext cx="2892236" cy="1879953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Rectangle: Rounded Corners 4">
              <a:extLst>
                <a:ext uri="{FF2B5EF4-FFF2-40B4-BE49-F238E27FC236}">
                  <a16:creationId xmlns:a16="http://schemas.microsoft.com/office/drawing/2014/main" id="{5FC8F0EC-814B-49A7-8A47-AC1D621F2EAE}"/>
                </a:ext>
              </a:extLst>
            </p:cNvPr>
            <p:cNvSpPr txBox="1"/>
            <p:nvPr/>
          </p:nvSpPr>
          <p:spPr>
            <a:xfrm>
              <a:off x="6200882" y="6303533"/>
              <a:ext cx="3091703" cy="16964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Hyperparameter</a:t>
              </a:r>
            </a:p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searching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695C75D-A62A-4C92-B753-6A6A4409CE60}"/>
              </a:ext>
            </a:extLst>
          </p:cNvPr>
          <p:cNvCxnSpPr>
            <a:cxnSpLocks/>
          </p:cNvCxnSpPr>
          <p:nvPr/>
        </p:nvCxnSpPr>
        <p:spPr>
          <a:xfrm>
            <a:off x="30495235" y="16259996"/>
            <a:ext cx="137160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F73B117-5832-4EE1-B59E-51E3846008BE}"/>
              </a:ext>
            </a:extLst>
          </p:cNvPr>
          <p:cNvSpPr txBox="1"/>
          <p:nvPr/>
        </p:nvSpPr>
        <p:spPr>
          <a:xfrm>
            <a:off x="32088574" y="15649196"/>
            <a:ext cx="3749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deployment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595FA3-1DDB-4453-961F-336900B25E60}"/>
              </a:ext>
            </a:extLst>
          </p:cNvPr>
          <p:cNvSpPr txBox="1"/>
          <p:nvPr/>
        </p:nvSpPr>
        <p:spPr>
          <a:xfrm>
            <a:off x="2891793" y="16355889"/>
            <a:ext cx="67894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Influenced by several factors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7A7710-42BB-4FE8-816A-A0FB18F5C840}"/>
              </a:ext>
            </a:extLst>
          </p:cNvPr>
          <p:cNvSpPr txBox="1"/>
          <p:nvPr/>
        </p:nvSpPr>
        <p:spPr>
          <a:xfrm>
            <a:off x="27207410" y="8264649"/>
            <a:ext cx="4240527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Iteration</a:t>
            </a:r>
          </a:p>
          <a:p>
            <a:r>
              <a:rPr lang="en-US" sz="4000" dirty="0"/>
              <a:t>often slow</a:t>
            </a:r>
          </a:p>
        </p:txBody>
      </p:sp>
    </p:spTree>
    <p:extLst>
      <p:ext uri="{BB962C8B-B14F-4D97-AF65-F5344CB8AC3E}">
        <p14:creationId xmlns:p14="http://schemas.microsoft.com/office/powerpoint/2010/main" val="36164664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Before you started …</a:t>
            </a:r>
            <a:endParaRPr lang="en-US" sz="10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9BF437-1DE3-4DAF-8A0E-6655A8EC18D1}"/>
              </a:ext>
            </a:extLst>
          </p:cNvPr>
          <p:cNvSpPr txBox="1"/>
          <p:nvPr/>
        </p:nvSpPr>
        <p:spPr>
          <a:xfrm>
            <a:off x="1686823" y="6240780"/>
            <a:ext cx="18201377" cy="1191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8800" dirty="0"/>
              <a:t>Have an estimation of Bayes accuracy</a:t>
            </a:r>
          </a:p>
          <a:p>
            <a:pPr marL="2057400" lvl="1" indent="-685800">
              <a:buFont typeface="Courier New" panose="02070309020205020404" pitchFamily="49" charset="0"/>
              <a:buChar char="o"/>
            </a:pPr>
            <a:r>
              <a:rPr lang="en-US" sz="7200" dirty="0"/>
              <a:t>Human level performance as a surrogate</a:t>
            </a:r>
          </a:p>
          <a:p>
            <a:pPr marL="2057400" lvl="1" indent="-685800">
              <a:buFont typeface="Courier New" panose="02070309020205020404" pitchFamily="49" charset="0"/>
              <a:buChar char="o"/>
            </a:pPr>
            <a:r>
              <a:rPr lang="en-US" sz="7200" dirty="0"/>
              <a:t>Expert performance – experienced operators vs. less experienced</a:t>
            </a:r>
          </a:p>
          <a:p>
            <a:pPr marL="2057400" lvl="1" indent="-685800">
              <a:buFont typeface="Courier New" panose="02070309020205020404" pitchFamily="49" charset="0"/>
              <a:buChar char="o"/>
            </a:pPr>
            <a:r>
              <a:rPr lang="en-US" sz="7200" dirty="0"/>
              <a:t>Voting strategy</a:t>
            </a:r>
          </a:p>
          <a:p>
            <a:pPr marL="2057400" lvl="1" indent="-685800">
              <a:buFont typeface="Courier New" panose="02070309020205020404" pitchFamily="49" charset="0"/>
              <a:buChar char="o"/>
            </a:pPr>
            <a:r>
              <a:rPr lang="en-US" sz="7200" dirty="0"/>
              <a:t>Baseline and results from publications</a:t>
            </a:r>
          </a:p>
          <a:p>
            <a:pPr marL="2057400" lvl="1" indent="-685800">
              <a:buFont typeface="Courier New" panose="02070309020205020404" pitchFamily="49" charset="0"/>
              <a:buChar char="o"/>
            </a:pPr>
            <a:r>
              <a:rPr lang="en-US" sz="7200" dirty="0"/>
              <a:t>Whether it has related competition</a:t>
            </a:r>
          </a:p>
          <a:p>
            <a:pPr marL="2057400" lvl="1" indent="-685800">
              <a:buFont typeface="Courier New" panose="02070309020205020404" pitchFamily="49" charset="0"/>
              <a:buChar char="o"/>
            </a:pPr>
            <a:endParaRPr lang="en-US" sz="88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DF174-6C6C-4306-AD25-FA332B67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0608" y="4599326"/>
            <a:ext cx="15240952" cy="1137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2CA3911-3E65-41BD-8FD2-C7D6AA9202B6}"/>
              </a:ext>
            </a:extLst>
          </p:cNvPr>
          <p:cNvSpPr/>
          <p:nvPr/>
        </p:nvSpPr>
        <p:spPr>
          <a:xfrm>
            <a:off x="20322540" y="17483703"/>
            <a:ext cx="154533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https://www.drdobbs.com/parallel/computer-chess-the-drosophila-of-ai/184405171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1552CD-DAC3-4757-A722-1DF78C3F7DB7}"/>
              </a:ext>
            </a:extLst>
          </p:cNvPr>
          <p:cNvSpPr txBox="1"/>
          <p:nvPr/>
        </p:nvSpPr>
        <p:spPr>
          <a:xfrm>
            <a:off x="23602950" y="4892040"/>
            <a:ext cx="5326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Elo rating</a:t>
            </a:r>
          </a:p>
        </p:txBody>
      </p:sp>
    </p:spTree>
    <p:extLst>
      <p:ext uri="{BB962C8B-B14F-4D97-AF65-F5344CB8AC3E}">
        <p14:creationId xmlns:p14="http://schemas.microsoft.com/office/powerpoint/2010/main" val="40316807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Before you started …</a:t>
            </a:r>
            <a:endParaRPr lang="en-US" sz="10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9BF437-1DE3-4DAF-8A0E-6655A8EC18D1}"/>
              </a:ext>
            </a:extLst>
          </p:cNvPr>
          <p:cNvSpPr txBox="1"/>
          <p:nvPr/>
        </p:nvSpPr>
        <p:spPr>
          <a:xfrm>
            <a:off x="3611880" y="5102245"/>
            <a:ext cx="210769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1" indent="-685800">
              <a:buFont typeface="Arial" panose="020B0604020202020204" pitchFamily="34" charset="0"/>
              <a:buChar char="•"/>
            </a:pPr>
            <a:r>
              <a:rPr lang="en-US" sz="8800" dirty="0"/>
              <a:t>Have the Dev and Test set established</a:t>
            </a:r>
          </a:p>
        </p:txBody>
      </p:sp>
      <p:pic>
        <p:nvPicPr>
          <p:cNvPr id="1026" name="Picture 2" descr="Example of Train and Validation Learning Curves Showing a Validation Dataset That May Be too Small Relative to the Training Dataset">
            <a:extLst>
              <a:ext uri="{FF2B5EF4-FFF2-40B4-BE49-F238E27FC236}">
                <a16:creationId xmlns:a16="http://schemas.microsoft.com/office/drawing/2014/main" id="{FB9B0542-51F7-4B20-B7B7-C03E149C3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780" y="6559215"/>
            <a:ext cx="14079220" cy="1055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D7E2448-C9D0-4AA6-A2FE-FB81ABC98DC2}"/>
              </a:ext>
            </a:extLst>
          </p:cNvPr>
          <p:cNvSpPr/>
          <p:nvPr/>
        </p:nvSpPr>
        <p:spPr>
          <a:xfrm>
            <a:off x="2250436" y="18348097"/>
            <a:ext cx="18288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https://machinelearningmastery.com/learning-curves-for-diagnosing-machine-learning-model-performance/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97681D-5BE1-49ED-BEC2-A5269371D746}"/>
              </a:ext>
            </a:extLst>
          </p:cNvPr>
          <p:cNvSpPr txBox="1"/>
          <p:nvPr/>
        </p:nvSpPr>
        <p:spPr>
          <a:xfrm>
            <a:off x="17762220" y="9527614"/>
            <a:ext cx="161163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Dev and test sets should be large enough to give a reliable estimation of model performance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If the total amount of data is small, get more data and use cross-validation</a:t>
            </a:r>
          </a:p>
        </p:txBody>
      </p:sp>
    </p:spTree>
    <p:extLst>
      <p:ext uri="{BB962C8B-B14F-4D97-AF65-F5344CB8AC3E}">
        <p14:creationId xmlns:p14="http://schemas.microsoft.com/office/powerpoint/2010/main" val="26324823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Before you started …</a:t>
            </a:r>
            <a:endParaRPr lang="en-US" sz="10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9BF437-1DE3-4DAF-8A0E-6655A8EC18D1}"/>
              </a:ext>
            </a:extLst>
          </p:cNvPr>
          <p:cNvSpPr txBox="1"/>
          <p:nvPr/>
        </p:nvSpPr>
        <p:spPr>
          <a:xfrm>
            <a:off x="3268980" y="4640580"/>
            <a:ext cx="3236976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1" indent="-685800">
              <a:buFont typeface="Arial" panose="020B0604020202020204" pitchFamily="34" charset="0"/>
              <a:buChar char="•"/>
            </a:pPr>
            <a:r>
              <a:rPr lang="en-US" sz="8800" dirty="0"/>
              <a:t>Have the evaluation metric</a:t>
            </a:r>
          </a:p>
          <a:p>
            <a:pPr marL="1371600" lvl="2"/>
            <a:r>
              <a:rPr lang="en-US" dirty="0"/>
              <a:t>Accuracy, Dice ratio, L2 distance, business specific metrics?</a:t>
            </a:r>
          </a:p>
          <a:p>
            <a:pPr marL="1371600" lvl="2"/>
            <a:r>
              <a:rPr lang="en-US" dirty="0"/>
              <a:t>Pick the key metric</a:t>
            </a:r>
          </a:p>
        </p:txBody>
      </p:sp>
      <p:pic>
        <p:nvPicPr>
          <p:cNvPr id="2050" name="Picture 2" descr="Caroline Petitjean on Twitter: &quot;1/n - If you've worked with image  segmentation, you're familiar with the Dice coefficient (DC), an overlap  metric computed as 2x the cardinality (# of pixels) of the">
            <a:extLst>
              <a:ext uri="{FF2B5EF4-FFF2-40B4-BE49-F238E27FC236}">
                <a16:creationId xmlns:a16="http://schemas.microsoft.com/office/drawing/2014/main" id="{D321570D-D536-4A5A-B06F-AC76A1D4C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" y="8266944"/>
            <a:ext cx="10781421" cy="926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nfusion Matrix for Your Multi-Class Machine Learning Model | by Joydwip  Mohajon | Towards Data Science">
            <a:extLst>
              <a:ext uri="{FF2B5EF4-FFF2-40B4-BE49-F238E27FC236}">
                <a16:creationId xmlns:a16="http://schemas.microsoft.com/office/drawing/2014/main" id="{D4229E29-17E9-4081-83B1-2BDF86AD1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5721" y="6852288"/>
            <a:ext cx="14156123" cy="1003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EAB47A-B9D8-4F21-84D3-439FE2DCC719}"/>
              </a:ext>
            </a:extLst>
          </p:cNvPr>
          <p:cNvSpPr/>
          <p:nvPr/>
        </p:nvSpPr>
        <p:spPr>
          <a:xfrm>
            <a:off x="1930396" y="18313051"/>
            <a:ext cx="18288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https://towardsdatascience.com/confusion-matrix-for-your-multi-class-machine-learning-model-ff9aa3bf7826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0D284A-9C8B-402D-9835-317B97344C68}"/>
              </a:ext>
            </a:extLst>
          </p:cNvPr>
          <p:cNvSpPr txBox="1"/>
          <p:nvPr/>
        </p:nvSpPr>
        <p:spPr>
          <a:xfrm>
            <a:off x="23817404" y="8620357"/>
            <a:ext cx="12758596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Accuracy=(TP+TN)/(TP+TN+FP+FN)</a:t>
            </a:r>
          </a:p>
          <a:p>
            <a:endParaRPr lang="en-US" dirty="0"/>
          </a:p>
          <a:p>
            <a:r>
              <a:rPr lang="en-US" dirty="0"/>
              <a:t>Precision=TP/(TP+FP)</a:t>
            </a:r>
          </a:p>
          <a:p>
            <a:endParaRPr lang="en-US" dirty="0"/>
          </a:p>
          <a:p>
            <a:r>
              <a:rPr lang="en-US" dirty="0"/>
              <a:t>Sensitivity=TP/(TP+FN)</a:t>
            </a:r>
          </a:p>
          <a:p>
            <a:endParaRPr lang="en-US" dirty="0"/>
          </a:p>
          <a:p>
            <a:r>
              <a:rPr lang="en-US" dirty="0"/>
              <a:t>Specificity=TN/(TN+FP)</a:t>
            </a:r>
          </a:p>
          <a:p>
            <a:endParaRPr lang="en-US" dirty="0"/>
          </a:p>
          <a:p>
            <a:r>
              <a:rPr lang="en-US" dirty="0"/>
              <a:t>F1 score=</a:t>
            </a:r>
            <a:r>
              <a:rPr lang="en-US" sz="4400" dirty="0"/>
              <a:t>2 x Pre x Sen / (</a:t>
            </a:r>
            <a:r>
              <a:rPr lang="en-US" sz="4400" dirty="0" err="1"/>
              <a:t>Precision+Sensitivity</a:t>
            </a:r>
            <a:r>
              <a:rPr lang="en-US" sz="4400" dirty="0"/>
              <a:t>)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5735944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Before you started …</a:t>
            </a:r>
            <a:endParaRPr lang="en-US" sz="10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9BF437-1DE3-4DAF-8A0E-6655A8EC18D1}"/>
              </a:ext>
            </a:extLst>
          </p:cNvPr>
          <p:cNvSpPr txBox="1"/>
          <p:nvPr/>
        </p:nvSpPr>
        <p:spPr>
          <a:xfrm>
            <a:off x="3098796" y="4823460"/>
            <a:ext cx="1895094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1" indent="-685800">
              <a:buFont typeface="Arial" panose="020B0604020202020204" pitchFamily="34" charset="0"/>
              <a:buChar char="•"/>
            </a:pPr>
            <a:r>
              <a:rPr lang="en-US" sz="8800" dirty="0"/>
              <a:t>Have the expectation</a:t>
            </a:r>
          </a:p>
          <a:p>
            <a:pPr marL="1371600" lvl="2"/>
            <a:r>
              <a:rPr lang="en-US" dirty="0"/>
              <a:t>Know when to stop</a:t>
            </a:r>
          </a:p>
          <a:p>
            <a:pPr marL="1371600" lvl="2"/>
            <a:r>
              <a:rPr lang="en-US" dirty="0"/>
              <a:t>Be the state-of-the-art?</a:t>
            </a:r>
          </a:p>
          <a:p>
            <a:pPr marL="1371600" lvl="2"/>
            <a:r>
              <a:rPr lang="en-US" dirty="0"/>
              <a:t>Meet the business needs?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EC592B-537E-4C31-B367-D5FA63E2F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6340" y="4455323"/>
            <a:ext cx="19192022" cy="132159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9EF06F-A6F8-4F1F-9150-6F6F1B5FFF61}"/>
              </a:ext>
            </a:extLst>
          </p:cNvPr>
          <p:cNvSpPr/>
          <p:nvPr/>
        </p:nvSpPr>
        <p:spPr>
          <a:xfrm>
            <a:off x="17922240" y="17376639"/>
            <a:ext cx="18288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dirty="0"/>
              <a:t>https://paperswithcode.com/sota/image-classification-on-imagenet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F870D-B612-4B3D-9E08-D7A4FE25914D}"/>
              </a:ext>
            </a:extLst>
          </p:cNvPr>
          <p:cNvSpPr txBox="1"/>
          <p:nvPr/>
        </p:nvSpPr>
        <p:spPr>
          <a:xfrm>
            <a:off x="4646928" y="11400264"/>
            <a:ext cx="1024128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 the resource limitation</a:t>
            </a:r>
          </a:p>
          <a:p>
            <a:endParaRPr lang="en-US" dirty="0"/>
          </a:p>
          <a:p>
            <a:r>
              <a:rPr lang="en-US" dirty="0"/>
              <a:t>Data and computing</a:t>
            </a:r>
          </a:p>
          <a:p>
            <a:endParaRPr lang="en-US" dirty="0"/>
          </a:p>
          <a:p>
            <a:r>
              <a:rPr lang="en-US" dirty="0"/>
              <a:t>90% and 90.2% may be the same for your deployment</a:t>
            </a:r>
          </a:p>
        </p:txBody>
      </p:sp>
    </p:spTree>
    <p:extLst>
      <p:ext uri="{BB962C8B-B14F-4D97-AF65-F5344CB8AC3E}">
        <p14:creationId xmlns:p14="http://schemas.microsoft.com/office/powerpoint/2010/main" val="3439368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53911"/>
              </p:ext>
            </p:extLst>
          </p:nvPr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>
            <a:off x="4540450" y="11939853"/>
            <a:ext cx="9108223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77C0D59A-2D3D-4FFA-ADB8-BE122D0B5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405492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8DF361C5-8B76-4402-91C8-F767759F8F7F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E047331-448D-46D9-893D-E9A2E33E250F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3371650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220EF-9740-4366-9E57-A097BC44FF86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220EF-9740-4366-9E57-A097BC44F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64DEA-CADE-4C69-B196-0BDB4807D62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64DEA-CADE-4C69-B196-0BDB4807D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CB905B8-AE33-4DE1-BF56-50F2E48A0D6D}"/>
              </a:ext>
            </a:extLst>
          </p:cNvPr>
          <p:cNvSpPr txBox="1"/>
          <p:nvPr/>
        </p:nvSpPr>
        <p:spPr>
          <a:xfrm>
            <a:off x="25510986" y="11826539"/>
            <a:ext cx="89695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Take a neighborhood and flatten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Multiple with kernel and sum it up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Can be seen as a local FC</a:t>
            </a:r>
          </a:p>
        </p:txBody>
      </p:sp>
    </p:spTree>
    <p:extLst>
      <p:ext uri="{BB962C8B-B14F-4D97-AF65-F5344CB8AC3E}">
        <p14:creationId xmlns:p14="http://schemas.microsoft.com/office/powerpoint/2010/main" val="32195919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Model architecture</a:t>
            </a:r>
            <a:endParaRPr lang="en-US" sz="10700" dirty="0"/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0456B69-9B14-4DE1-BB66-6008E3C88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381222"/>
              </p:ext>
            </p:extLst>
          </p:nvPr>
        </p:nvGraphicFramePr>
        <p:xfrm>
          <a:off x="4701539" y="7804470"/>
          <a:ext cx="28769572" cy="822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31781">
                  <a:extLst>
                    <a:ext uri="{9D8B030D-6E8A-4147-A177-3AD203B41FA5}">
                      <a16:colId xmlns:a16="http://schemas.microsoft.com/office/drawing/2014/main" val="1733708503"/>
                    </a:ext>
                  </a:extLst>
                </a:gridCol>
                <a:gridCol w="18337791">
                  <a:extLst>
                    <a:ext uri="{9D8B030D-6E8A-4147-A177-3AD203B41FA5}">
                      <a16:colId xmlns:a16="http://schemas.microsoft.com/office/drawing/2014/main" val="10993903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First try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1060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Image classification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Standard </a:t>
                      </a:r>
                      <a:r>
                        <a:rPr lang="en-US" dirty="0" err="1"/>
                        <a:t>ResNet</a:t>
                      </a:r>
                      <a:r>
                        <a:rPr lang="en-US" dirty="0"/>
                        <a:t>, e.g. implementation in </a:t>
                      </a:r>
                      <a:r>
                        <a:rPr lang="en-US" dirty="0" err="1"/>
                        <a:t>Pytorch</a:t>
                      </a:r>
                      <a:r>
                        <a:rPr lang="en-US" dirty="0"/>
                        <a:t> repo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0000629"/>
                  </a:ext>
                </a:extLst>
              </a:tr>
              <a:tr h="4302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Segmentation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Unet</a:t>
                      </a:r>
                      <a:r>
                        <a:rPr lang="en-US" dirty="0"/>
                        <a:t> architecture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7931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Language, NLP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Pre-trained GPT family models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5775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 series signal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Bidirectional RNN with LSTM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4133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Tabular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 MLP, </a:t>
                      </a:r>
                      <a:r>
                        <a:rPr lang="en-US" dirty="0" err="1"/>
                        <a:t>DropOut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BatchNorm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018539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EBE6AE2-F804-4343-861E-2C89DD83D044}"/>
              </a:ext>
            </a:extLst>
          </p:cNvPr>
          <p:cNvSpPr txBox="1"/>
          <p:nvPr/>
        </p:nvSpPr>
        <p:spPr>
          <a:xfrm>
            <a:off x="2331720" y="3680460"/>
            <a:ext cx="219913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Start from standard choices and make changes if needed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Look for available resources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Look for related publications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Read the code if possible and do not take it blindly</a:t>
            </a:r>
          </a:p>
        </p:txBody>
      </p:sp>
    </p:spTree>
    <p:extLst>
      <p:ext uri="{BB962C8B-B14F-4D97-AF65-F5344CB8AC3E}">
        <p14:creationId xmlns:p14="http://schemas.microsoft.com/office/powerpoint/2010/main" val="7366113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Implementation</a:t>
            </a:r>
            <a:endParaRPr lang="en-US" sz="10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BE6AE2-F804-4343-861E-2C89DD83D044}"/>
              </a:ext>
            </a:extLst>
          </p:cNvPr>
          <p:cNvSpPr txBox="1"/>
          <p:nvPr/>
        </p:nvSpPr>
        <p:spPr>
          <a:xfrm>
            <a:off x="2331720" y="3680460"/>
            <a:ext cx="33178748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Pay attention to output layers</a:t>
            </a:r>
          </a:p>
          <a:p>
            <a:endParaRPr lang="en-US" dirty="0"/>
          </a:p>
          <a:p>
            <a:r>
              <a:rPr lang="en-US" dirty="0"/>
              <a:t>	With the same base network, different functionalities can be achieved by changing the output layers:</a:t>
            </a:r>
          </a:p>
          <a:p>
            <a:pPr lvl="1"/>
            <a:r>
              <a:rPr lang="en-US" dirty="0"/>
              <a:t>	Pooling and dense linear for classification</a:t>
            </a:r>
          </a:p>
          <a:p>
            <a:pPr lvl="1"/>
            <a:r>
              <a:rPr lang="en-US" dirty="0"/>
              <a:t>	CONV layer for segmentation</a:t>
            </a:r>
          </a:p>
          <a:p>
            <a:pPr lvl="1"/>
            <a:r>
              <a:rPr lang="en-US" dirty="0"/>
              <a:t>	Dense linear for regression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Pay attention to loss function – need logits or need probabilities?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	different implementation may pack extra computation into loss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21B8D2-FDB0-4631-A603-596581B2D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677" y="12333926"/>
            <a:ext cx="17564694" cy="4811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3B3B2C-0D9E-420A-86A0-BAF42EDDD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3914" y="12333926"/>
            <a:ext cx="14951657" cy="481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854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Overfit a small dataset, e.g. one mini-batch</a:t>
            </a:r>
            <a:endParaRPr lang="en-US" sz="10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42554A-2DB5-45C3-9E77-AD1D9D4383B0}"/>
              </a:ext>
            </a:extLst>
          </p:cNvPr>
          <p:cNvSpPr txBox="1"/>
          <p:nvPr/>
        </p:nvSpPr>
        <p:spPr>
          <a:xfrm>
            <a:off x="2331720" y="3680460"/>
            <a:ext cx="331787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classification, accuracy should quickly reach 100%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segmentation, Dice ratio should quickly increase to ~1.0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190FC9-D7C3-4036-A6D1-68161C834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123" y="8013685"/>
            <a:ext cx="13195037" cy="98997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F89669-E918-44E9-BBD0-B92D00E2E07A}"/>
              </a:ext>
            </a:extLst>
          </p:cNvPr>
          <p:cNvSpPr txBox="1"/>
          <p:nvPr/>
        </p:nvSpPr>
        <p:spPr>
          <a:xfrm>
            <a:off x="11590020" y="93726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D0FC17-F16E-4C16-A1A5-735669AD1772}"/>
              </a:ext>
            </a:extLst>
          </p:cNvPr>
          <p:cNvSpPr txBox="1"/>
          <p:nvPr/>
        </p:nvSpPr>
        <p:spPr>
          <a:xfrm>
            <a:off x="11590020" y="1490472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AF18C7-B0C7-4A2E-8107-F5B7E25837CD}"/>
              </a:ext>
            </a:extLst>
          </p:cNvPr>
          <p:cNvSpPr txBox="1"/>
          <p:nvPr/>
        </p:nvSpPr>
        <p:spPr>
          <a:xfrm>
            <a:off x="16984980" y="7520940"/>
            <a:ext cx="18333720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useful to find implementation bugs:</a:t>
            </a:r>
          </a:p>
          <a:p>
            <a:endParaRPr lang="en-US" dirty="0"/>
          </a:p>
          <a:p>
            <a:r>
              <a:rPr lang="en-US" dirty="0"/>
              <a:t>Loss goes up</a:t>
            </a:r>
          </a:p>
          <a:p>
            <a:r>
              <a:rPr lang="en-US" dirty="0"/>
              <a:t>	</a:t>
            </a:r>
            <a:r>
              <a:rPr lang="en-US" sz="4800" dirty="0"/>
              <a:t>learning rate too high, error in output layer for class order…</a:t>
            </a:r>
            <a:endParaRPr lang="en-US" dirty="0"/>
          </a:p>
          <a:p>
            <a:endParaRPr lang="en-US" dirty="0"/>
          </a:p>
          <a:p>
            <a:r>
              <a:rPr lang="en-US" dirty="0"/>
              <a:t>Loss is </a:t>
            </a:r>
            <a:r>
              <a:rPr lang="en-US" dirty="0" err="1"/>
              <a:t>NaN</a:t>
            </a:r>
            <a:endParaRPr lang="en-US" dirty="0"/>
          </a:p>
          <a:p>
            <a:r>
              <a:rPr lang="en-US" dirty="0"/>
              <a:t>	</a:t>
            </a:r>
            <a:r>
              <a:rPr lang="en-US" sz="4800" dirty="0"/>
              <a:t>Overflow or underflow or divided-by-zero</a:t>
            </a:r>
            <a:endParaRPr lang="en-US" dirty="0"/>
          </a:p>
          <a:p>
            <a:endParaRPr lang="en-US" dirty="0"/>
          </a:p>
          <a:p>
            <a:r>
              <a:rPr lang="en-US" dirty="0"/>
              <a:t>Accuracy plateaus</a:t>
            </a:r>
          </a:p>
          <a:p>
            <a:r>
              <a:rPr lang="en-US" dirty="0"/>
              <a:t>	</a:t>
            </a:r>
            <a:r>
              <a:rPr lang="en-US" sz="4800" dirty="0"/>
              <a:t>learning rate too low, bad initialization, regularization too high, data/label mismatch …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6011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Check the initial loss function, if making sense</a:t>
            </a:r>
            <a:endParaRPr lang="en-US" sz="107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808197-C065-4750-A84B-0586D85D34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62"/>
          <a:stretch/>
        </p:blipFill>
        <p:spPr>
          <a:xfrm>
            <a:off x="10667047" y="5554030"/>
            <a:ext cx="10157698" cy="55092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710C39-226F-4E3C-A8BF-65780F495890}"/>
              </a:ext>
            </a:extLst>
          </p:cNvPr>
          <p:cNvSpPr txBox="1"/>
          <p:nvPr/>
        </p:nvSpPr>
        <p:spPr>
          <a:xfrm>
            <a:off x="3630096" y="12602289"/>
            <a:ext cx="105888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Random initialized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All output classes are treated equally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99FED8F8-B505-4DD3-94BF-F1E5C0131B90}"/>
              </a:ext>
            </a:extLst>
          </p:cNvPr>
          <p:cNvSpPr/>
          <p:nvPr/>
        </p:nvSpPr>
        <p:spPr>
          <a:xfrm>
            <a:off x="20424695" y="6845620"/>
            <a:ext cx="800100" cy="2811780"/>
          </a:xfrm>
          <a:prstGeom prst="rightBrace">
            <a:avLst>
              <a:gd name="adj1" fmla="val 56904"/>
              <a:gd name="adj2" fmla="val 50000"/>
            </a:avLst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71542C-1212-422D-8546-4015809FCA4A}"/>
              </a:ext>
            </a:extLst>
          </p:cNvPr>
          <p:cNvSpPr txBox="1"/>
          <p:nvPr/>
        </p:nvSpPr>
        <p:spPr>
          <a:xfrm>
            <a:off x="21396960" y="7374347"/>
            <a:ext cx="9372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nodes will give roughly same scores for every class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61E126-08D6-4FBE-AA53-B45F5DA82E5A}"/>
              </a:ext>
            </a:extLst>
          </p:cNvPr>
          <p:cNvSpPr txBox="1"/>
          <p:nvPr/>
        </p:nvSpPr>
        <p:spPr>
          <a:xfrm>
            <a:off x="15430500" y="12354880"/>
            <a:ext cx="206883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the binary classification, initial loss will be close to –log(0.5)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the multi-class classification, initial loss will be close to –log(1/C), C is the number of total class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5456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First turn off regularization/drop out/Batch Norm</a:t>
            </a:r>
            <a:endParaRPr lang="en-US" sz="10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B208637-12C4-4586-A528-919F68FC0504}"/>
                  </a:ext>
                </a:extLst>
              </p:cNvPr>
              <p:cNvSpPr/>
              <p:nvPr/>
            </p:nvSpPr>
            <p:spPr>
              <a:xfrm>
                <a:off x="12147589" y="4577983"/>
                <a:ext cx="11303287" cy="3554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8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8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8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8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8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8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80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sz="80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8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8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sz="8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8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</m:d>
                        </m:e>
                        <m:sub>
                          <m:r>
                            <a:rPr lang="en-US" sz="8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8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80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B208637-12C4-4586-A528-919F68FC05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7589" y="4577983"/>
                <a:ext cx="11303287" cy="35549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28ECB2-6EEA-4B0C-89D8-86422C1A44A9}"/>
                  </a:ext>
                </a:extLst>
              </p:cNvPr>
              <p:cNvSpPr txBox="1"/>
              <p:nvPr/>
            </p:nvSpPr>
            <p:spPr>
              <a:xfrm>
                <a:off x="3314700" y="9739108"/>
                <a:ext cx="32164020" cy="92332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to begin with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Maker sure regularization </a:t>
                </a:r>
                <a:r>
                  <a:rPr lang="en-US"/>
                  <a:t>loss not </a:t>
                </a:r>
                <a:r>
                  <a:rPr lang="en-US" dirty="0"/>
                  <a:t>dominate total loss  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Turn off operations to introduce randomness to training, e.g. drop out</a:t>
                </a:r>
              </a:p>
              <a:p>
                <a:r>
                  <a:rPr lang="en-US" dirty="0"/>
                  <a:t>	Add controls to allow turn them on/off easier</a:t>
                </a:r>
              </a:p>
              <a:p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Consider to turn off batch norm at first trials, since BN layer can hide problem such as </a:t>
                </a:r>
                <a:r>
                  <a:rPr lang="en-US" dirty="0" err="1"/>
                  <a:t>NaN</a:t>
                </a:r>
                <a:r>
                  <a:rPr lang="en-US" dirty="0"/>
                  <a:t> in computation, explosion/vanishing gradients,  and make debug harder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With </a:t>
                </a:r>
                <a:r>
                  <a:rPr lang="en-US" dirty="0" err="1"/>
                  <a:t>BatchNorm</a:t>
                </a:r>
                <a:r>
                  <a:rPr lang="en-US" dirty="0"/>
                  <a:t>, make sure Batch size large enough (&gt;16)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28ECB2-6EEA-4B0C-89D8-86422C1A4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700" y="9739108"/>
                <a:ext cx="32164020" cy="9233297"/>
              </a:xfrm>
              <a:prstGeom prst="rect">
                <a:avLst/>
              </a:prstGeom>
              <a:blipFill>
                <a:blip r:embed="rId3"/>
                <a:stretch>
                  <a:fillRect l="-929" t="-1849" b="-3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35423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Check </a:t>
            </a:r>
            <a:r>
              <a:rPr lang="en-US" sz="10700" b="1" dirty="0">
                <a:solidFill>
                  <a:srgbClr val="FFFF00"/>
                </a:solidFill>
              </a:rPr>
              <a:t>every</a:t>
            </a:r>
            <a:r>
              <a:rPr lang="en-US" sz="10700" b="1" dirty="0"/>
              <a:t> steps, starting from pre-processing</a:t>
            </a:r>
            <a:endParaRPr lang="en-US" sz="10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084982-BDC5-483B-9ADB-04CB3D0F1133}"/>
              </a:ext>
            </a:extLst>
          </p:cNvPr>
          <p:cNvSpPr txBox="1"/>
          <p:nvPr/>
        </p:nvSpPr>
        <p:spPr>
          <a:xfrm>
            <a:off x="2743200" y="4046220"/>
            <a:ext cx="3104388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Errors can happen in pre-processing, such as</a:t>
            </a:r>
          </a:p>
          <a:p>
            <a:r>
              <a:rPr lang="en-US" dirty="0"/>
              <a:t>	forget to change label after processing images (e.g. image scaling for segmentation)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Errors can happen in datasets:</a:t>
            </a:r>
          </a:p>
          <a:p>
            <a:r>
              <a:rPr lang="en-US" dirty="0"/>
              <a:t>	forget the shuffle the samples, some samples are corrupted …</a:t>
            </a:r>
          </a:p>
          <a:p>
            <a:endParaRPr lang="en-US" dirty="0"/>
          </a:p>
          <a:p>
            <a:r>
              <a:rPr lang="en-US" dirty="0"/>
              <a:t>Errors can happen when loading data:</a:t>
            </a:r>
          </a:p>
          <a:p>
            <a:r>
              <a:rPr lang="en-US" dirty="0"/>
              <a:t>	image/label mismatch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1191CD-1DC9-440D-9D39-DA1DEAB5B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40" y="10963275"/>
            <a:ext cx="9829800" cy="96107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E90818-DFD4-4EAE-B921-7A3AE5970C00}"/>
              </a:ext>
            </a:extLst>
          </p:cNvPr>
          <p:cNvSpPr txBox="1"/>
          <p:nvPr/>
        </p:nvSpPr>
        <p:spPr>
          <a:xfrm>
            <a:off x="13784580" y="13594735"/>
            <a:ext cx="47091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L2 norm of all samples</a:t>
            </a:r>
          </a:p>
          <a:p>
            <a:endParaRPr lang="en-US" dirty="0"/>
          </a:p>
          <a:p>
            <a:r>
              <a:rPr lang="en-US" dirty="0"/>
              <a:t>Some images are blanket!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8A5F35-73DB-4820-9504-ECBFC3AB8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3392" y="9969459"/>
            <a:ext cx="7375542" cy="7306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4C252D-7911-470F-9867-BFFF461584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66" t="17846" r="19207" b="25133"/>
          <a:stretch/>
        </p:blipFill>
        <p:spPr>
          <a:xfrm>
            <a:off x="27928586" y="9941510"/>
            <a:ext cx="7818120" cy="73064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BFA17A-F0D2-4AF9-9AD3-AEFCE075E3ED}"/>
              </a:ext>
            </a:extLst>
          </p:cNvPr>
          <p:cNvSpPr txBox="1"/>
          <p:nvPr/>
        </p:nvSpPr>
        <p:spPr>
          <a:xfrm>
            <a:off x="20596860" y="17380387"/>
            <a:ext cx="15979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Scale the image and forget to scale mask</a:t>
            </a:r>
          </a:p>
        </p:txBody>
      </p:sp>
    </p:spTree>
    <p:extLst>
      <p:ext uri="{BB962C8B-B14F-4D97-AF65-F5344CB8AC3E}">
        <p14:creationId xmlns:p14="http://schemas.microsoft.com/office/powerpoint/2010/main" val="8847363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Check immediate inputs to your model training code</a:t>
            </a:r>
            <a:endParaRPr lang="en-US" sz="10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48173F-308E-4F26-B868-261DFE11F749}"/>
              </a:ext>
            </a:extLst>
          </p:cNvPr>
          <p:cNvSpPr txBox="1"/>
          <p:nvPr/>
        </p:nvSpPr>
        <p:spPr>
          <a:xfrm>
            <a:off x="3429000" y="4023360"/>
            <a:ext cx="28254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Print/plot/save a few mini-batch and check them before training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DAFE1A5-4BC7-4EB5-98D2-8ACCC0A4E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3465" y="5820362"/>
            <a:ext cx="20162534" cy="10081267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B26C969-5FF0-4F9C-94B3-92B50ADC9F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297"/>
          <a:stretch/>
        </p:blipFill>
        <p:spPr>
          <a:xfrm>
            <a:off x="1" y="5820362"/>
            <a:ext cx="18288000" cy="10081268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416969BC-4F61-4F99-A23A-FE670F9ACDAC}"/>
              </a:ext>
            </a:extLst>
          </p:cNvPr>
          <p:cNvSpPr/>
          <p:nvPr/>
        </p:nvSpPr>
        <p:spPr>
          <a:xfrm rot="5400000">
            <a:off x="9721215" y="7361873"/>
            <a:ext cx="1120140" cy="15601950"/>
          </a:xfrm>
          <a:prstGeom prst="rightBrace">
            <a:avLst>
              <a:gd name="adj1" fmla="val 87925"/>
              <a:gd name="adj2" fmla="val 50000"/>
            </a:avLst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45386B-A2E6-4B78-AA5E-6B8338F73CF8}"/>
              </a:ext>
            </a:extLst>
          </p:cNvPr>
          <p:cNvSpPr txBox="1"/>
          <p:nvPr/>
        </p:nvSpPr>
        <p:spPr>
          <a:xfrm>
            <a:off x="8412480" y="15901630"/>
            <a:ext cx="4000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Batch A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962446F8-5952-4A1E-9F15-CDA90AA7C12F}"/>
              </a:ext>
            </a:extLst>
          </p:cNvPr>
          <p:cNvSpPr/>
          <p:nvPr/>
        </p:nvSpPr>
        <p:spPr>
          <a:xfrm rot="5400000">
            <a:off x="26134679" y="7361873"/>
            <a:ext cx="1120140" cy="15601950"/>
          </a:xfrm>
          <a:prstGeom prst="rightBrace">
            <a:avLst>
              <a:gd name="adj1" fmla="val 87925"/>
              <a:gd name="adj2" fmla="val 50000"/>
            </a:avLst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ED3987-9C8D-466C-8DC2-780F71434AB9}"/>
              </a:ext>
            </a:extLst>
          </p:cNvPr>
          <p:cNvSpPr txBox="1"/>
          <p:nvPr/>
        </p:nvSpPr>
        <p:spPr>
          <a:xfrm>
            <a:off x="24825944" y="15901630"/>
            <a:ext cx="4000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Batch B</a:t>
            </a:r>
          </a:p>
        </p:txBody>
      </p:sp>
    </p:spTree>
    <p:extLst>
      <p:ext uri="{BB962C8B-B14F-4D97-AF65-F5344CB8AC3E}">
        <p14:creationId xmlns:p14="http://schemas.microsoft.com/office/powerpoint/2010/main" val="18292751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Check immediate outputs of your model before any post-processing</a:t>
            </a:r>
            <a:endParaRPr lang="en-US" sz="10700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F50571-A38A-4806-B1BC-C6C3494DF0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10" t="41406" b="39531"/>
          <a:stretch/>
        </p:blipFill>
        <p:spPr>
          <a:xfrm>
            <a:off x="1485900" y="12367258"/>
            <a:ext cx="25717530" cy="2788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BB5CA4-AFB8-4C20-8F4B-CB692F9FAC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10" t="39850" b="39037"/>
          <a:stretch/>
        </p:blipFill>
        <p:spPr>
          <a:xfrm>
            <a:off x="1485900" y="8591598"/>
            <a:ext cx="25717530" cy="30889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A170207-ADFF-42CE-A586-22BA99BF40FE}"/>
              </a:ext>
            </a:extLst>
          </p:cNvPr>
          <p:cNvSpPr/>
          <p:nvPr/>
        </p:nvSpPr>
        <p:spPr>
          <a:xfrm>
            <a:off x="12360066" y="5366776"/>
            <a:ext cx="94183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scores = model(images)</a:t>
            </a:r>
            <a:endParaRPr lang="en-US" b="0" dirty="0"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19B728-C322-48A3-B137-F1DFB5D0914C}"/>
              </a:ext>
            </a:extLst>
          </p:cNvPr>
          <p:cNvGrpSpPr>
            <a:grpSpLocks noChangeAspect="1"/>
          </p:cNvGrpSpPr>
          <p:nvPr/>
        </p:nvGrpSpPr>
        <p:grpSpPr>
          <a:xfrm>
            <a:off x="26907851" y="3676461"/>
            <a:ext cx="8182249" cy="10972800"/>
            <a:chOff x="441282" y="13564355"/>
            <a:chExt cx="11315700" cy="15174913"/>
          </a:xfrm>
        </p:grpSpPr>
        <p:sp>
          <p:nvSpPr>
            <p:cNvPr id="11" name="AutoShape 70">
              <a:extLst>
                <a:ext uri="{FF2B5EF4-FFF2-40B4-BE49-F238E27FC236}">
                  <a16:creationId xmlns:a16="http://schemas.microsoft.com/office/drawing/2014/main" id="{BE0DC57B-14A3-46F1-A2B0-2103016479E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41282" y="13564355"/>
              <a:ext cx="11306175" cy="15155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2" name="Picture 72">
              <a:extLst>
                <a:ext uri="{FF2B5EF4-FFF2-40B4-BE49-F238E27FC236}">
                  <a16:creationId xmlns:a16="http://schemas.microsoft.com/office/drawing/2014/main" id="{CA02C9E9-1B2A-45C9-9AF1-8A84676914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282" y="13573880"/>
              <a:ext cx="11315700" cy="1516538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Freeform 73">
              <a:extLst>
                <a:ext uri="{FF2B5EF4-FFF2-40B4-BE49-F238E27FC236}">
                  <a16:creationId xmlns:a16="http://schemas.microsoft.com/office/drawing/2014/main" id="{7B7600A8-04FF-4DC8-B535-CF183B2B4F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35495" y="20885905"/>
              <a:ext cx="471488" cy="474663"/>
            </a:xfrm>
            <a:custGeom>
              <a:avLst/>
              <a:gdLst>
                <a:gd name="T0" fmla="*/ 148 w 297"/>
                <a:gd name="T1" fmla="*/ 0 h 299"/>
                <a:gd name="T2" fmla="*/ 148 w 297"/>
                <a:gd name="T3" fmla="*/ 299 h 299"/>
                <a:gd name="T4" fmla="*/ 0 w 297"/>
                <a:gd name="T5" fmla="*/ 149 h 299"/>
                <a:gd name="T6" fmla="*/ 297 w 297"/>
                <a:gd name="T7" fmla="*/ 14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7" h="299">
                  <a:moveTo>
                    <a:pt x="148" y="0"/>
                  </a:moveTo>
                  <a:lnTo>
                    <a:pt x="148" y="299"/>
                  </a:lnTo>
                  <a:moveTo>
                    <a:pt x="0" y="149"/>
                  </a:moveTo>
                  <a:lnTo>
                    <a:pt x="297" y="149"/>
                  </a:lnTo>
                </a:path>
              </a:pathLst>
            </a:custGeom>
            <a:noFill/>
            <a:ln w="57150" cap="flat">
              <a:solidFill>
                <a:srgbClr val="FFFF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4">
              <a:extLst>
                <a:ext uri="{FF2B5EF4-FFF2-40B4-BE49-F238E27FC236}">
                  <a16:creationId xmlns:a16="http://schemas.microsoft.com/office/drawing/2014/main" id="{347F8F0B-2391-4235-BC48-577054D5D6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92682" y="21949530"/>
              <a:ext cx="471488" cy="474663"/>
            </a:xfrm>
            <a:custGeom>
              <a:avLst/>
              <a:gdLst>
                <a:gd name="T0" fmla="*/ 149 w 297"/>
                <a:gd name="T1" fmla="*/ 0 h 299"/>
                <a:gd name="T2" fmla="*/ 149 w 297"/>
                <a:gd name="T3" fmla="*/ 299 h 299"/>
                <a:gd name="T4" fmla="*/ 0 w 297"/>
                <a:gd name="T5" fmla="*/ 150 h 299"/>
                <a:gd name="T6" fmla="*/ 297 w 297"/>
                <a:gd name="T7" fmla="*/ 15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7" h="299">
                  <a:moveTo>
                    <a:pt x="149" y="0"/>
                  </a:moveTo>
                  <a:lnTo>
                    <a:pt x="149" y="299"/>
                  </a:lnTo>
                  <a:moveTo>
                    <a:pt x="0" y="150"/>
                  </a:moveTo>
                  <a:lnTo>
                    <a:pt x="297" y="150"/>
                  </a:lnTo>
                </a:path>
              </a:pathLst>
            </a:custGeom>
            <a:noFill/>
            <a:ln w="57150" cap="flat">
              <a:solidFill>
                <a:srgbClr val="FFFF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5">
              <a:extLst>
                <a:ext uri="{FF2B5EF4-FFF2-40B4-BE49-F238E27FC236}">
                  <a16:creationId xmlns:a16="http://schemas.microsoft.com/office/drawing/2014/main" id="{2320EC42-2FF3-499A-84CB-BD9D69F22F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7895" y="22670255"/>
              <a:ext cx="471488" cy="474663"/>
            </a:xfrm>
            <a:custGeom>
              <a:avLst/>
              <a:gdLst>
                <a:gd name="T0" fmla="*/ 148 w 297"/>
                <a:gd name="T1" fmla="*/ 0 h 299"/>
                <a:gd name="T2" fmla="*/ 148 w 297"/>
                <a:gd name="T3" fmla="*/ 299 h 299"/>
                <a:gd name="T4" fmla="*/ 0 w 297"/>
                <a:gd name="T5" fmla="*/ 149 h 299"/>
                <a:gd name="T6" fmla="*/ 297 w 297"/>
                <a:gd name="T7" fmla="*/ 14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7" h="299">
                  <a:moveTo>
                    <a:pt x="148" y="0"/>
                  </a:moveTo>
                  <a:lnTo>
                    <a:pt x="148" y="299"/>
                  </a:lnTo>
                  <a:moveTo>
                    <a:pt x="0" y="149"/>
                  </a:moveTo>
                  <a:lnTo>
                    <a:pt x="297" y="149"/>
                  </a:lnTo>
                </a:path>
              </a:pathLst>
            </a:custGeom>
            <a:noFill/>
            <a:ln w="57150" cap="flat">
              <a:solidFill>
                <a:srgbClr val="FFFF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AE6941D-31FE-4F27-9062-676AF8C82BD5}"/>
              </a:ext>
            </a:extLst>
          </p:cNvPr>
          <p:cNvSpPr txBox="1"/>
          <p:nvPr/>
        </p:nvSpPr>
        <p:spPr>
          <a:xfrm>
            <a:off x="26308432" y="15062305"/>
            <a:ext cx="9669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 : detect key landmarks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0EA759-8F3B-4690-B6EC-C8D44132989B}"/>
              </a:ext>
            </a:extLst>
          </p:cNvPr>
          <p:cNvSpPr txBox="1"/>
          <p:nvPr/>
        </p:nvSpPr>
        <p:spPr>
          <a:xfrm>
            <a:off x="5875020" y="15489368"/>
            <a:ext cx="14264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outputs are spatial probability maps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57D662E-DC95-4E03-87DC-75BB1595EA4F}"/>
              </a:ext>
            </a:extLst>
          </p:cNvPr>
          <p:cNvSpPr/>
          <p:nvPr/>
        </p:nvSpPr>
        <p:spPr bwMode="auto">
          <a:xfrm>
            <a:off x="20139660" y="15489368"/>
            <a:ext cx="5006340" cy="923330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F3ACE8-A4C1-45D1-AAEA-CB1CB65C70A5}"/>
              </a:ext>
            </a:extLst>
          </p:cNvPr>
          <p:cNvSpPr txBox="1"/>
          <p:nvPr/>
        </p:nvSpPr>
        <p:spPr>
          <a:xfrm>
            <a:off x="17069226" y="17309232"/>
            <a:ext cx="1325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Postprocessing: extract landmark location</a:t>
            </a:r>
          </a:p>
        </p:txBody>
      </p:sp>
    </p:spTree>
    <p:extLst>
      <p:ext uri="{BB962C8B-B14F-4D97-AF65-F5344CB8AC3E}">
        <p14:creationId xmlns:p14="http://schemas.microsoft.com/office/powerpoint/2010/main" val="7236507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Add Debug mode and verbose mode, add </a:t>
            </a:r>
            <a:r>
              <a:rPr lang="en-US" sz="10700" b="1" dirty="0" err="1"/>
              <a:t>working_dir</a:t>
            </a:r>
            <a:endParaRPr lang="en-US" sz="107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C590A8-4E4F-4310-91F0-A9C34F0F3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103" y="5550217"/>
            <a:ext cx="17545082" cy="56740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A579FD-B706-4181-BE8E-4B0BABE3086C}"/>
              </a:ext>
            </a:extLst>
          </p:cNvPr>
          <p:cNvSpPr txBox="1"/>
          <p:nvPr/>
        </p:nvSpPr>
        <p:spPr>
          <a:xfrm>
            <a:off x="3098796" y="12573000"/>
            <a:ext cx="299567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Easily enable or disable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Fast, not slow down training if disabled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Save intermediate results with its index/name/time stamp/data role …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Keep these code lines in your repo</a:t>
            </a:r>
          </a:p>
        </p:txBody>
      </p:sp>
    </p:spTree>
    <p:extLst>
      <p:ext uri="{BB962C8B-B14F-4D97-AF65-F5344CB8AC3E}">
        <p14:creationId xmlns:p14="http://schemas.microsoft.com/office/powerpoint/2010/main" val="38404233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Monitor the learning curves</a:t>
            </a:r>
            <a:endParaRPr lang="en-US" sz="10700" dirty="0"/>
          </a:p>
        </p:txBody>
      </p:sp>
      <p:pic>
        <p:nvPicPr>
          <p:cNvPr id="4098" name="Picture 2" descr="Example of Training Learning Curve Showing An Underfit Model That Does Not Have Sufficient Capacity">
            <a:extLst>
              <a:ext uri="{FF2B5EF4-FFF2-40B4-BE49-F238E27FC236}">
                <a16:creationId xmlns:a16="http://schemas.microsoft.com/office/drawing/2014/main" id="{AFE31DF5-F07D-4A18-A802-86FC0768E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36" y="3771899"/>
            <a:ext cx="15537180" cy="1165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2C7051-CC88-4F7F-BCEB-BD2240C74F31}"/>
              </a:ext>
            </a:extLst>
          </p:cNvPr>
          <p:cNvSpPr txBox="1"/>
          <p:nvPr/>
        </p:nvSpPr>
        <p:spPr>
          <a:xfrm>
            <a:off x="20002500" y="5029947"/>
            <a:ext cx="1553718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Loss is not decreasing quickly</a:t>
            </a:r>
          </a:p>
          <a:p>
            <a:endParaRPr lang="en-US" b="1" dirty="0"/>
          </a:p>
          <a:p>
            <a:r>
              <a:rPr lang="en-US" dirty="0"/>
              <a:t>	learning rate too low</a:t>
            </a:r>
          </a:p>
          <a:p>
            <a:r>
              <a:rPr lang="en-US" dirty="0"/>
              <a:t>	model underfitting</a:t>
            </a:r>
          </a:p>
          <a:p>
            <a:endParaRPr lang="en-US" dirty="0"/>
          </a:p>
          <a:p>
            <a:r>
              <a:rPr lang="en-US" dirty="0"/>
              <a:t>	try to fix the problem by fitting to a tiny dataset</a:t>
            </a:r>
          </a:p>
        </p:txBody>
      </p:sp>
      <p:pic>
        <p:nvPicPr>
          <p:cNvPr id="5122" name="Picture 2" descr="Example of Training Learning Curve Showing an Underfit Model That Does Not Have Sufficient Capacity">
            <a:extLst>
              <a:ext uri="{FF2B5EF4-FFF2-40B4-BE49-F238E27FC236}">
                <a16:creationId xmlns:a16="http://schemas.microsoft.com/office/drawing/2014/main" id="{506A655D-E1C1-489F-9702-BF37CCFE4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616" y="9829800"/>
            <a:ext cx="12192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8BAD77-5262-49DC-902F-E22F84CB383D}"/>
              </a:ext>
            </a:extLst>
          </p:cNvPr>
          <p:cNvSpPr/>
          <p:nvPr/>
        </p:nvSpPr>
        <p:spPr>
          <a:xfrm>
            <a:off x="10309860" y="19532084"/>
            <a:ext cx="18288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/>
              <a:t>https://machinelearningmastery.com/learning-curves-for-diagnosing-machine-learning-model-performance/</a:t>
            </a:r>
          </a:p>
        </p:txBody>
      </p:sp>
    </p:spTree>
    <p:extLst>
      <p:ext uri="{BB962C8B-B14F-4D97-AF65-F5344CB8AC3E}">
        <p14:creationId xmlns:p14="http://schemas.microsoft.com/office/powerpoint/2010/main" val="2534692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674654"/>
              </p:ext>
            </p:extLst>
          </p:nvPr>
        </p:nvGraphicFramePr>
        <p:xfrm>
          <a:off x="4026887" y="1057010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>
            <a:off x="5468541" y="11939853"/>
            <a:ext cx="8180132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361630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4362250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452721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Monitor the learning curves</a:t>
            </a:r>
            <a:endParaRPr lang="en-US" sz="10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2C7051-CC88-4F7F-BCEB-BD2240C74F31}"/>
              </a:ext>
            </a:extLst>
          </p:cNvPr>
          <p:cNvSpPr txBox="1"/>
          <p:nvPr/>
        </p:nvSpPr>
        <p:spPr>
          <a:xfrm>
            <a:off x="19682460" y="8527527"/>
            <a:ext cx="1553718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Loss goes up for dev set and goes down for training set</a:t>
            </a:r>
          </a:p>
          <a:p>
            <a:endParaRPr lang="en-US" b="1" dirty="0"/>
          </a:p>
          <a:p>
            <a:r>
              <a:rPr lang="en-US" b="1" dirty="0"/>
              <a:t>	</a:t>
            </a:r>
            <a:r>
              <a:rPr lang="en-US" dirty="0"/>
              <a:t>model overfitting</a:t>
            </a:r>
          </a:p>
          <a:p>
            <a:r>
              <a:rPr lang="en-US" dirty="0"/>
              <a:t>	add regularization</a:t>
            </a:r>
          </a:p>
          <a:p>
            <a:r>
              <a:rPr lang="en-US" dirty="0"/>
              <a:t>	reduce mode capacity</a:t>
            </a:r>
          </a:p>
          <a:p>
            <a:r>
              <a:rPr lang="en-US" dirty="0"/>
              <a:t>	add more training data</a:t>
            </a:r>
          </a:p>
        </p:txBody>
      </p:sp>
      <p:pic>
        <p:nvPicPr>
          <p:cNvPr id="4100" name="Picture 4" descr="Example of Train and Validation Learning Curves Showing an Overfit Model">
            <a:extLst>
              <a:ext uri="{FF2B5EF4-FFF2-40B4-BE49-F238E27FC236}">
                <a16:creationId xmlns:a16="http://schemas.microsoft.com/office/drawing/2014/main" id="{829075FD-E919-4A10-BC05-DB98EFE00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5577840"/>
            <a:ext cx="16703040" cy="1252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6342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Monitor the learning curves</a:t>
            </a:r>
            <a:endParaRPr lang="en-US" sz="10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2C7051-CC88-4F7F-BCEB-BD2240C74F31}"/>
              </a:ext>
            </a:extLst>
          </p:cNvPr>
          <p:cNvSpPr txBox="1"/>
          <p:nvPr/>
        </p:nvSpPr>
        <p:spPr>
          <a:xfrm>
            <a:off x="20711160" y="8527527"/>
            <a:ext cx="155371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Loss shows strong variance in dev set</a:t>
            </a:r>
          </a:p>
          <a:p>
            <a:endParaRPr lang="en-US" b="1" dirty="0"/>
          </a:p>
          <a:p>
            <a:r>
              <a:rPr lang="en-US" b="1" dirty="0"/>
              <a:t>	</a:t>
            </a:r>
            <a:r>
              <a:rPr lang="en-US" dirty="0"/>
              <a:t>model overfitting</a:t>
            </a:r>
          </a:p>
          <a:p>
            <a:r>
              <a:rPr lang="en-US" dirty="0"/>
              <a:t>	training set too small</a:t>
            </a:r>
          </a:p>
          <a:p>
            <a:r>
              <a:rPr lang="en-US" dirty="0"/>
              <a:t>	Add more sample to training set</a:t>
            </a:r>
          </a:p>
        </p:txBody>
      </p:sp>
      <p:pic>
        <p:nvPicPr>
          <p:cNvPr id="6146" name="Picture 2" descr="Example of Train and Validation Learning Curves Showing a Training Dataset That May Be too Small Relative to the Validation Dataset">
            <a:extLst>
              <a:ext uri="{FF2B5EF4-FFF2-40B4-BE49-F238E27FC236}">
                <a16:creationId xmlns:a16="http://schemas.microsoft.com/office/drawing/2014/main" id="{4D46DBFD-A402-44C8-8884-A600F60B1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960620"/>
            <a:ext cx="17891760" cy="1341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7567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Monitor the learning curves</a:t>
            </a:r>
            <a:endParaRPr lang="en-US" sz="10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2C7051-CC88-4F7F-BCEB-BD2240C74F31}"/>
              </a:ext>
            </a:extLst>
          </p:cNvPr>
          <p:cNvSpPr txBox="1"/>
          <p:nvPr/>
        </p:nvSpPr>
        <p:spPr>
          <a:xfrm>
            <a:off x="19682460" y="8527527"/>
            <a:ext cx="1553718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Loss is lower for dev set than train set</a:t>
            </a:r>
          </a:p>
          <a:p>
            <a:endParaRPr lang="en-US" b="1" dirty="0"/>
          </a:p>
          <a:p>
            <a:r>
              <a:rPr lang="en-US" b="1" dirty="0"/>
              <a:t>	</a:t>
            </a:r>
            <a:r>
              <a:rPr lang="en-US" dirty="0"/>
              <a:t>dev set is easier than train set</a:t>
            </a:r>
          </a:p>
          <a:p>
            <a:r>
              <a:rPr lang="en-US" dirty="0"/>
              <a:t>	too much data augmentation</a:t>
            </a:r>
          </a:p>
          <a:p>
            <a:r>
              <a:rPr lang="en-US" dirty="0"/>
              <a:t>	dev/</a:t>
            </a:r>
            <a:r>
              <a:rPr lang="en-US" dirty="0" err="1"/>
              <a:t>tra</a:t>
            </a:r>
            <a:r>
              <a:rPr lang="en-US" dirty="0"/>
              <a:t> set distribution mismatch</a:t>
            </a:r>
          </a:p>
          <a:p>
            <a:r>
              <a:rPr lang="en-US" dirty="0"/>
              <a:t>	exam dev set</a:t>
            </a:r>
          </a:p>
        </p:txBody>
      </p:sp>
      <p:pic>
        <p:nvPicPr>
          <p:cNvPr id="7170" name="Picture 2" descr="Example of Train and Validation Learning Curves Showing a Validation Dataset That Is Easier to Predict Than the Training Dataset">
            <a:extLst>
              <a:ext uri="{FF2B5EF4-FFF2-40B4-BE49-F238E27FC236}">
                <a16:creationId xmlns:a16="http://schemas.microsoft.com/office/drawing/2014/main" id="{530D8BD7-E158-4008-9D2D-0138BCB11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120" y="5292836"/>
            <a:ext cx="16260084" cy="1219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1773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Monitor the learning curves</a:t>
            </a:r>
            <a:endParaRPr lang="en-US" sz="10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2C7051-CC88-4F7F-BCEB-BD2240C74F31}"/>
              </a:ext>
            </a:extLst>
          </p:cNvPr>
          <p:cNvSpPr txBox="1"/>
          <p:nvPr/>
        </p:nvSpPr>
        <p:spPr>
          <a:xfrm>
            <a:off x="21556980" y="6813027"/>
            <a:ext cx="1273302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Good training</a:t>
            </a:r>
          </a:p>
          <a:p>
            <a:endParaRPr lang="en-US" b="1" dirty="0"/>
          </a:p>
          <a:p>
            <a:r>
              <a:rPr lang="en-US" b="1" dirty="0"/>
              <a:t>	</a:t>
            </a:r>
            <a:r>
              <a:rPr lang="en-US" dirty="0"/>
              <a:t>Accuracy is high, but still increasing</a:t>
            </a:r>
          </a:p>
          <a:p>
            <a:r>
              <a:rPr lang="en-US" dirty="0"/>
              <a:t>	Consider to train longer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 with one-cycle scheduler, at high LR, the accuracy can dip</a:t>
            </a:r>
          </a:p>
        </p:txBody>
      </p:sp>
      <p:pic>
        <p:nvPicPr>
          <p:cNvPr id="6" name="Picture 5" descr="Graphical user interface, chart, application, line chart&#10;&#10;Description automatically generated">
            <a:extLst>
              <a:ext uri="{FF2B5EF4-FFF2-40B4-BE49-F238E27FC236}">
                <a16:creationId xmlns:a16="http://schemas.microsoft.com/office/drawing/2014/main" id="{30396E97-9D86-41AD-B533-150F6D9B6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240" y="3425937"/>
            <a:ext cx="17663160" cy="8831580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B655F72E-14A9-4184-987F-EB20344CB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496" y="12014086"/>
            <a:ext cx="16786864" cy="771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749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Use Debugger</a:t>
            </a:r>
            <a:endParaRPr lang="en-US" sz="10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59B843-43CB-4AF3-A50F-CD1EDEA05F66}"/>
              </a:ext>
            </a:extLst>
          </p:cNvPr>
          <p:cNvSpPr txBox="1"/>
          <p:nvPr/>
        </p:nvSpPr>
        <p:spPr>
          <a:xfrm>
            <a:off x="3360420" y="3817620"/>
            <a:ext cx="264718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Tensor shape mismatch</a:t>
            </a:r>
          </a:p>
          <a:p>
            <a:r>
              <a:rPr lang="en-US" dirty="0"/>
              <a:t>Loss function exceptions</a:t>
            </a:r>
          </a:p>
          <a:p>
            <a:r>
              <a:rPr lang="en-US" dirty="0"/>
              <a:t>Nan or inf error</a:t>
            </a:r>
          </a:p>
          <a:p>
            <a:r>
              <a:rPr lang="en-US" dirty="0"/>
              <a:t>All other exceptions …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7C26FE2-0C90-4510-AAD0-506DC933B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6677" y="4321492"/>
            <a:ext cx="24823690" cy="134407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E53C71-02E7-4F0E-B767-34878DC783F1}"/>
              </a:ext>
            </a:extLst>
          </p:cNvPr>
          <p:cNvSpPr txBox="1"/>
          <p:nvPr/>
        </p:nvSpPr>
        <p:spPr>
          <a:xfrm>
            <a:off x="26403300" y="8915400"/>
            <a:ext cx="9029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set breakpoints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check variable values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interactive debugging</a:t>
            </a:r>
          </a:p>
          <a:p>
            <a:r>
              <a:rPr lang="en-US" dirty="0"/>
              <a:t>… 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23D715-82C0-4F1F-859D-6A2E19FF0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180" y="8116855"/>
            <a:ext cx="8287352" cy="18745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0645D5-F409-4E9B-9329-2B5DB0612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8796" y="11409647"/>
            <a:ext cx="6896100" cy="33813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052B5E-24DB-4AE0-A601-2AF0E6376D8D}"/>
              </a:ext>
            </a:extLst>
          </p:cNvPr>
          <p:cNvSpPr txBox="1"/>
          <p:nvPr/>
        </p:nvSpPr>
        <p:spPr>
          <a:xfrm>
            <a:off x="2220119" y="16885057"/>
            <a:ext cx="95070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or, </a:t>
            </a:r>
            <a:r>
              <a:rPr lang="en-US" dirty="0" err="1"/>
              <a:t>pdb</a:t>
            </a:r>
            <a:r>
              <a:rPr lang="en-US" dirty="0"/>
              <a:t> or </a:t>
            </a:r>
            <a:r>
              <a:rPr lang="en-US" dirty="0" err="1"/>
              <a:t>ipdb</a:t>
            </a:r>
            <a:r>
              <a:rPr lang="en-US" dirty="0"/>
              <a:t> for CLI experiences of debugging</a:t>
            </a:r>
          </a:p>
        </p:txBody>
      </p:sp>
    </p:spTree>
    <p:extLst>
      <p:ext uri="{BB962C8B-B14F-4D97-AF65-F5344CB8AC3E}">
        <p14:creationId xmlns:p14="http://schemas.microsoft.com/office/powerpoint/2010/main" val="7256905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Use Experimental management tools</a:t>
            </a:r>
            <a:endParaRPr lang="en-US" sz="107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3E2385-EAE5-4056-BDBA-DA4CB5D69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9315" y="4572000"/>
            <a:ext cx="23740402" cy="85220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52E187-AD0F-4500-9DD2-CD35EAEA9FC2}"/>
              </a:ext>
            </a:extLst>
          </p:cNvPr>
          <p:cNvSpPr txBox="1"/>
          <p:nvPr/>
        </p:nvSpPr>
        <p:spPr>
          <a:xfrm>
            <a:off x="13601700" y="13716000"/>
            <a:ext cx="182422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Record your training and parameters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Integrated with python training code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Support hyperparameter searching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Easy to compare different experiments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E15939-29AB-4064-B7E3-2A4AC99A0BCA}"/>
              </a:ext>
            </a:extLst>
          </p:cNvPr>
          <p:cNvSpPr txBox="1"/>
          <p:nvPr/>
        </p:nvSpPr>
        <p:spPr>
          <a:xfrm>
            <a:off x="2367276" y="16877140"/>
            <a:ext cx="115773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 iterations may be needed to reach required performance</a:t>
            </a:r>
          </a:p>
        </p:txBody>
      </p:sp>
      <p:pic>
        <p:nvPicPr>
          <p:cNvPr id="8194" name="Picture 2" descr="Engineer Cartoon">
            <a:extLst>
              <a:ext uri="{FF2B5EF4-FFF2-40B4-BE49-F238E27FC236}">
                <a16:creationId xmlns:a16="http://schemas.microsoft.com/office/drawing/2014/main" id="{545491E4-F3AD-4959-BDC7-34F5B48B11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2" r="26353"/>
          <a:stretch/>
        </p:blipFill>
        <p:spPr bwMode="auto">
          <a:xfrm>
            <a:off x="3098796" y="7142699"/>
            <a:ext cx="7589520" cy="802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2972C206-2965-4EBF-B1FB-BEB9AE92343D}"/>
              </a:ext>
            </a:extLst>
          </p:cNvPr>
          <p:cNvSpPr/>
          <p:nvPr/>
        </p:nvSpPr>
        <p:spPr bwMode="auto">
          <a:xfrm>
            <a:off x="7293606" y="4832353"/>
            <a:ext cx="7475220" cy="3094008"/>
          </a:xfrm>
          <a:prstGeom prst="wedgeEllipseCallout">
            <a:avLst/>
          </a:prstGeom>
          <a:solidFill>
            <a:schemeClr val="bg1"/>
          </a:solidFill>
          <a:ln w="508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b="1" dirty="0">
                <a:latin typeface="Arial"/>
              </a:rPr>
              <a:t>My model is finally good, </a:t>
            </a:r>
          </a:p>
          <a:p>
            <a:pPr algn="ctr"/>
            <a:r>
              <a:rPr lang="en-US" sz="3600" b="1" dirty="0">
                <a:latin typeface="Arial"/>
              </a:rPr>
              <a:t>but I forget how it was trained ! </a:t>
            </a:r>
          </a:p>
        </p:txBody>
      </p:sp>
    </p:spTree>
    <p:extLst>
      <p:ext uri="{BB962C8B-B14F-4D97-AF65-F5344CB8AC3E}">
        <p14:creationId xmlns:p14="http://schemas.microsoft.com/office/powerpoint/2010/main" val="18837343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Do not use hyperparameter searching as the first remedy</a:t>
            </a:r>
            <a:endParaRPr lang="en-US" sz="107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DE39D4-C822-41D7-90A2-A8376F43F8A7}"/>
              </a:ext>
            </a:extLst>
          </p:cNvPr>
          <p:cNvSpPr txBox="1"/>
          <p:nvPr/>
        </p:nvSpPr>
        <p:spPr>
          <a:xfrm>
            <a:off x="3589020" y="4630594"/>
            <a:ext cx="5212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decision</a:t>
            </a: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CBCBA695-26C3-48CD-95FD-CD9ADEF226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3955671"/>
              </p:ext>
            </p:extLst>
          </p:nvPr>
        </p:nvGraphicFramePr>
        <p:xfrm>
          <a:off x="-1360170" y="6239719"/>
          <a:ext cx="15110460" cy="8094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28BBA1C-B7EE-4B9A-9AE7-BF01EFAA957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6195060" y="5553924"/>
            <a:ext cx="0" cy="68579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F21A60-E2B3-4E8A-8F1F-74C62B8BDC53}"/>
              </a:ext>
            </a:extLst>
          </p:cNvPr>
          <p:cNvCxnSpPr>
            <a:cxnSpLocks/>
          </p:cNvCxnSpPr>
          <p:nvPr/>
        </p:nvCxnSpPr>
        <p:spPr>
          <a:xfrm>
            <a:off x="6195060" y="14629586"/>
            <a:ext cx="0" cy="166877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186DCA-091C-4B31-9655-13F721737128}"/>
              </a:ext>
            </a:extLst>
          </p:cNvPr>
          <p:cNvGrpSpPr/>
          <p:nvPr/>
        </p:nvGrpSpPr>
        <p:grpSpPr>
          <a:xfrm>
            <a:off x="4655605" y="16244809"/>
            <a:ext cx="3436830" cy="2156672"/>
            <a:chOff x="6200882" y="6211761"/>
            <a:chExt cx="3091703" cy="1879953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33E7755-B20C-44E9-92B3-9B8D19170D3B}"/>
                </a:ext>
              </a:extLst>
            </p:cNvPr>
            <p:cNvSpPr/>
            <p:nvPr/>
          </p:nvSpPr>
          <p:spPr>
            <a:xfrm>
              <a:off x="6200882" y="6211761"/>
              <a:ext cx="2892236" cy="1879953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ectangle: Rounded Corners 4">
              <a:extLst>
                <a:ext uri="{FF2B5EF4-FFF2-40B4-BE49-F238E27FC236}">
                  <a16:creationId xmlns:a16="http://schemas.microsoft.com/office/drawing/2014/main" id="{91838F2D-218E-4866-8B72-CD3C4D05224A}"/>
                </a:ext>
              </a:extLst>
            </p:cNvPr>
            <p:cNvSpPr txBox="1"/>
            <p:nvPr/>
          </p:nvSpPr>
          <p:spPr>
            <a:xfrm>
              <a:off x="6200882" y="6303533"/>
              <a:ext cx="3091703" cy="16964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Hyperparameter</a:t>
              </a:r>
            </a:p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searching</a:t>
              </a: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6FF49C-CC1D-400F-840C-192814C64BD7}"/>
              </a:ext>
            </a:extLst>
          </p:cNvPr>
          <p:cNvCxnSpPr>
            <a:cxnSpLocks/>
          </p:cNvCxnSpPr>
          <p:nvPr/>
        </p:nvCxnSpPr>
        <p:spPr>
          <a:xfrm>
            <a:off x="8092435" y="17323144"/>
            <a:ext cx="137160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6F20DC4-AEB3-424E-9762-8A4BDDF8DF6D}"/>
              </a:ext>
            </a:extLst>
          </p:cNvPr>
          <p:cNvSpPr txBox="1"/>
          <p:nvPr/>
        </p:nvSpPr>
        <p:spPr>
          <a:xfrm>
            <a:off x="9685774" y="16712344"/>
            <a:ext cx="3749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deployment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00DA1B-FE81-4D98-ACE9-17E381FFBA43}"/>
              </a:ext>
            </a:extLst>
          </p:cNvPr>
          <p:cNvSpPr txBox="1"/>
          <p:nvPr/>
        </p:nvSpPr>
        <p:spPr>
          <a:xfrm>
            <a:off x="4674873" y="9825335"/>
            <a:ext cx="4240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Iteration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27A8DE-9B84-4F64-8763-09F9149F0325}"/>
              </a:ext>
            </a:extLst>
          </p:cNvPr>
          <p:cNvGrpSpPr/>
          <p:nvPr/>
        </p:nvGrpSpPr>
        <p:grpSpPr>
          <a:xfrm>
            <a:off x="15596015" y="3614210"/>
            <a:ext cx="2892236" cy="1879953"/>
            <a:chOff x="6109111" y="6211761"/>
            <a:chExt cx="2892236" cy="1879953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3DEE9FF9-9FAC-4D1E-87DD-1D72EEC28E79}"/>
                </a:ext>
              </a:extLst>
            </p:cNvPr>
            <p:cNvSpPr/>
            <p:nvPr/>
          </p:nvSpPr>
          <p:spPr>
            <a:xfrm>
              <a:off x="6109111" y="6211761"/>
              <a:ext cx="2892236" cy="1879953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Rectangle: Rounded Corners 4">
              <a:extLst>
                <a:ext uri="{FF2B5EF4-FFF2-40B4-BE49-F238E27FC236}">
                  <a16:creationId xmlns:a16="http://schemas.microsoft.com/office/drawing/2014/main" id="{EB58787E-A91A-4CA8-AA22-35A029CA9030}"/>
                </a:ext>
              </a:extLst>
            </p:cNvPr>
            <p:cNvSpPr txBox="1"/>
            <p:nvPr/>
          </p:nvSpPr>
          <p:spPr>
            <a:xfrm>
              <a:off x="6200883" y="6303533"/>
              <a:ext cx="2708692" cy="16964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Bias-Variance analysis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639800A0-E19C-4BD6-A328-BBC15C0B88A8}"/>
              </a:ext>
            </a:extLst>
          </p:cNvPr>
          <p:cNvSpPr/>
          <p:nvPr/>
        </p:nvSpPr>
        <p:spPr bwMode="auto">
          <a:xfrm>
            <a:off x="14687553" y="7104995"/>
            <a:ext cx="5097780" cy="196596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Fix bias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265D8B3-FE1C-4705-A460-0A326D7D6467}"/>
              </a:ext>
            </a:extLst>
          </p:cNvPr>
          <p:cNvSpPr/>
          <p:nvPr/>
        </p:nvSpPr>
        <p:spPr bwMode="auto">
          <a:xfrm>
            <a:off x="14687553" y="10130747"/>
            <a:ext cx="5097780" cy="196596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Fix variance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0B00693-FEA1-4636-B49D-947C570CD8CC}"/>
              </a:ext>
            </a:extLst>
          </p:cNvPr>
          <p:cNvSpPr/>
          <p:nvPr/>
        </p:nvSpPr>
        <p:spPr bwMode="auto">
          <a:xfrm>
            <a:off x="14687553" y="13344704"/>
            <a:ext cx="5097780" cy="196596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Fix train/dev </a:t>
            </a:r>
          </a:p>
          <a:p>
            <a:pPr algn="ctr"/>
            <a:r>
              <a:rPr lang="en-US" dirty="0">
                <a:latin typeface="Arial"/>
              </a:rPr>
              <a:t>data mismatch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129F776-D3AF-40C9-ACC4-DC2B8305BE20}"/>
              </a:ext>
            </a:extLst>
          </p:cNvPr>
          <p:cNvCxnSpPr>
            <a:stCxn id="29" idx="1"/>
          </p:cNvCxnSpPr>
          <p:nvPr/>
        </p:nvCxnSpPr>
        <p:spPr>
          <a:xfrm flipH="1">
            <a:off x="14687553" y="4554187"/>
            <a:ext cx="908462" cy="2390788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D6CBA3E-2EA9-40EC-BD2F-7F68C929D7D3}"/>
              </a:ext>
            </a:extLst>
          </p:cNvPr>
          <p:cNvCxnSpPr>
            <a:cxnSpLocks/>
          </p:cNvCxnSpPr>
          <p:nvPr/>
        </p:nvCxnSpPr>
        <p:spPr>
          <a:xfrm>
            <a:off x="18488251" y="4603269"/>
            <a:ext cx="1211663" cy="2341706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Diamond 37">
            <a:extLst>
              <a:ext uri="{FF2B5EF4-FFF2-40B4-BE49-F238E27FC236}">
                <a16:creationId xmlns:a16="http://schemas.microsoft.com/office/drawing/2014/main" id="{C1A5809B-3364-44FF-BF1C-D2156988EDC1}"/>
              </a:ext>
            </a:extLst>
          </p:cNvPr>
          <p:cNvSpPr/>
          <p:nvPr/>
        </p:nvSpPr>
        <p:spPr bwMode="auto">
          <a:xfrm>
            <a:off x="14481813" y="16366579"/>
            <a:ext cx="5509260" cy="2314082"/>
          </a:xfrm>
          <a:prstGeom prst="diamond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4000" dirty="0">
                <a:latin typeface="Arial"/>
              </a:rPr>
              <a:t>Has </a:t>
            </a:r>
          </a:p>
          <a:p>
            <a:pPr algn="ctr"/>
            <a:r>
              <a:rPr lang="en-US" sz="4000" dirty="0">
                <a:latin typeface="Arial"/>
              </a:rPr>
              <a:t>new issues?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F6A59A0-A5A0-4BA6-9FF7-7D159FB2E83D}"/>
              </a:ext>
            </a:extLst>
          </p:cNvPr>
          <p:cNvCxnSpPr>
            <a:cxnSpLocks/>
          </p:cNvCxnSpPr>
          <p:nvPr/>
        </p:nvCxnSpPr>
        <p:spPr>
          <a:xfrm>
            <a:off x="17236443" y="9043630"/>
            <a:ext cx="0" cy="105979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023A36D-D836-4326-925E-FA723803FF7E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17236443" y="12096707"/>
            <a:ext cx="0" cy="1247997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996B4EB-90D8-4AD5-8A34-BFA6DA0C597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>
            <a:off x="17236443" y="15310664"/>
            <a:ext cx="0" cy="105591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9260273B-1FD6-43F2-A77E-6466522A9253}"/>
              </a:ext>
            </a:extLst>
          </p:cNvPr>
          <p:cNvCxnSpPr>
            <a:stCxn id="38" idx="3"/>
            <a:endCxn id="6" idx="3"/>
          </p:cNvCxnSpPr>
          <p:nvPr/>
        </p:nvCxnSpPr>
        <p:spPr>
          <a:xfrm flipH="1" flipV="1">
            <a:off x="19785333" y="8087975"/>
            <a:ext cx="205740" cy="9435645"/>
          </a:xfrm>
          <a:prstGeom prst="bentConnector3">
            <a:avLst>
              <a:gd name="adj1" fmla="val -911111"/>
            </a:avLst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8C5ECB1-6E18-4B21-B385-EDD727D64F77}"/>
              </a:ext>
            </a:extLst>
          </p:cNvPr>
          <p:cNvCxnSpPr>
            <a:cxnSpLocks/>
          </p:cNvCxnSpPr>
          <p:nvPr/>
        </p:nvCxnSpPr>
        <p:spPr>
          <a:xfrm>
            <a:off x="17236443" y="18714899"/>
            <a:ext cx="0" cy="105591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A024FB9-7709-44A0-8791-6F45A9006FBF}"/>
              </a:ext>
            </a:extLst>
          </p:cNvPr>
          <p:cNvSpPr txBox="1"/>
          <p:nvPr/>
        </p:nvSpPr>
        <p:spPr>
          <a:xfrm>
            <a:off x="19876773" y="16352465"/>
            <a:ext cx="1463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B96DBB5-BCEE-4B6A-9B93-94B4CFD63981}"/>
              </a:ext>
            </a:extLst>
          </p:cNvPr>
          <p:cNvSpPr txBox="1"/>
          <p:nvPr/>
        </p:nvSpPr>
        <p:spPr>
          <a:xfrm>
            <a:off x="17430753" y="18492559"/>
            <a:ext cx="1463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6D86302-32DC-4B13-B924-7E45A108B2B5}"/>
              </a:ext>
            </a:extLst>
          </p:cNvPr>
          <p:cNvSpPr txBox="1"/>
          <p:nvPr/>
        </p:nvSpPr>
        <p:spPr>
          <a:xfrm>
            <a:off x="23928399" y="7133282"/>
            <a:ext cx="12092940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Start hyperparameter searching after fixing obvious bias/variance problems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large performance gain is from error analysis and collecting specific new data for problems found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Fix bias/variance problems can change model and which hyperparameters to tune</a:t>
            </a:r>
          </a:p>
        </p:txBody>
      </p:sp>
    </p:spTree>
    <p:extLst>
      <p:ext uri="{BB962C8B-B14F-4D97-AF65-F5344CB8AC3E}">
        <p14:creationId xmlns:p14="http://schemas.microsoft.com/office/powerpoint/2010/main" val="88977047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0014&quot;&gt;&lt;/object&gt;&lt;object type=&quot;2&quot; unique_id=&quot;10015&quot;&gt;&lt;object type=&quot;3&quot; unique_id=&quot;10016&quot;&gt;&lt;property id=&quot;20148&quot; value=&quot;5&quot;/&gt;&lt;property id=&quot;20300&quot; value=&quot;Slide 1&quot;/&gt;&lt;property id=&quot;20307&quot; value=&quot;256&quot;/&gt;&lt;/object&gt;&lt;object type=&quot;3&quot; unique_id=&quot;10017&quot;&gt;&lt;property id=&quot;20148&quot; value=&quot;5&quot;/&gt;&lt;property id=&quot;20300&quot; value=&quot;Slide 2&quot;/&gt;&lt;property id=&quot;20307&quot; value=&quot;257&quot;/&gt;&lt;/object&gt;&lt;/object&gt;&lt;/object&gt;&lt;/database&gt;"/>
  <p:tag name="SECTOMILLISECCONVERTED" val="1"/>
  <p:tag name="ISPRING_RESOURCE_PATHS_HASH_PRESENTER" val="6c510bf5511d6c62b83274350c9744271a6a74"/>
  <p:tag name="ISPRING_RESOURCE_PATHS_HASH" val="94b0f9a2ce84e864a328139283993d548c239c2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0000"/>
        </a:solidFill>
        <a:ln w="9525">
          <a:noFill/>
          <a:miter lim="800000"/>
          <a:headEnd/>
          <a:tailEnd/>
        </a:ln>
        <a:effectLst/>
      </a:spPr>
      <a:bodyPr wrap="none" anchor="ctr"/>
      <a:lstStyle>
        <a:defPPr>
          <a:defRPr dirty="0">
            <a:latin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22905</TotalTime>
  <Words>7460</Words>
  <Application>Microsoft Office PowerPoint</Application>
  <PresentationFormat>Custom</PresentationFormat>
  <Paragraphs>3152</Paragraphs>
  <Slides>97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5" baseType="lpstr">
      <vt:lpstr>Lucida Grande</vt:lpstr>
      <vt:lpstr>Arial</vt:lpstr>
      <vt:lpstr>Calibri</vt:lpstr>
      <vt:lpstr>Cambria Math</vt:lpstr>
      <vt:lpstr>Consolas</vt:lpstr>
      <vt:lpstr>Courier New</vt:lpstr>
      <vt:lpstr>Wingdings</vt:lpstr>
      <vt:lpstr>Office Theme</vt:lpstr>
      <vt:lpstr>PowerPoint Presentation</vt:lpstr>
      <vt:lpstr>Outline</vt:lpstr>
      <vt:lpstr>Revisit image classification</vt:lpstr>
      <vt:lpstr>Revisit image classification</vt:lpstr>
      <vt:lpstr>FC layer is not efficient for image</vt:lpstr>
      <vt:lpstr>Spatially invariant feature detection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layer with multiple channels</vt:lpstr>
      <vt:lpstr>Padding</vt:lpstr>
      <vt:lpstr>Stride</vt:lpstr>
      <vt:lpstr>Stride</vt:lpstr>
      <vt:lpstr>Stride</vt:lpstr>
      <vt:lpstr>Determine the output size</vt:lpstr>
      <vt:lpstr>Multiple kernels</vt:lpstr>
      <vt:lpstr>Multiple CONV layers can be stacked</vt:lpstr>
      <vt:lpstr>Receptive field</vt:lpstr>
      <vt:lpstr>1D and 3D convolution</vt:lpstr>
      <vt:lpstr>Dilated convolution</vt:lpstr>
      <vt:lpstr>Transpose convolution</vt:lpstr>
      <vt:lpstr>Transpose convolution</vt:lpstr>
      <vt:lpstr>Convolution is shift-invariant, not for rotation and scale</vt:lpstr>
      <vt:lpstr>Data augmentation</vt:lpstr>
      <vt:lpstr>Data augmentation</vt:lpstr>
      <vt:lpstr>Pooling : another way to reduce computation</vt:lpstr>
      <vt:lpstr>PowerPoint Presentation</vt:lpstr>
      <vt:lpstr>PowerPoint Presentation</vt:lpstr>
      <vt:lpstr>Use interpolation to resize images</vt:lpstr>
      <vt:lpstr>Layers to adjust image size</vt:lpstr>
      <vt:lpstr>Batch Normalization</vt:lpstr>
      <vt:lpstr>Ideally, Train, Dev, Test sets are from the same data distribution</vt:lpstr>
      <vt:lpstr>Test and Train sets can be from different distribution</vt:lpstr>
      <vt:lpstr>Test and Train sets can be from different distribution</vt:lpstr>
      <vt:lpstr>Test and Train sets can be from different distribution</vt:lpstr>
      <vt:lpstr>Test and Train sets can be from different distribution</vt:lpstr>
      <vt:lpstr>Dev and Train set are from the different distribution</vt:lpstr>
      <vt:lpstr>Dev and Train set are from the different distribution</vt:lpstr>
      <vt:lpstr>Train, Tra-Dev, Dev and Test sets</vt:lpstr>
      <vt:lpstr>Spot problems : Error analysis</vt:lpstr>
      <vt:lpstr>Spot problems : Error analysis</vt:lpstr>
      <vt:lpstr>Iterate error analysis with training</vt:lpstr>
      <vt:lpstr>Speedup the error analysis</vt:lpstr>
      <vt:lpstr>Active selection</vt:lpstr>
      <vt:lpstr>Error analysis of a complex system</vt:lpstr>
      <vt:lpstr>Error analysis of a complex system</vt:lpstr>
      <vt:lpstr>Error analysis of a complex system</vt:lpstr>
      <vt:lpstr>Error analysis of a complex system</vt:lpstr>
      <vt:lpstr>Error analysis of a complex system</vt:lpstr>
      <vt:lpstr>Outline</vt:lpstr>
      <vt:lpstr>Data pre-processing to reduce variation</vt:lpstr>
      <vt:lpstr>Data pre-processing to understand</vt:lpstr>
      <vt:lpstr>Data pre-processing</vt:lpstr>
      <vt:lpstr>Scale and centering</vt:lpstr>
      <vt:lpstr>PCA: Principal Component Analysis</vt:lpstr>
      <vt:lpstr>PCA: Principal Component Analysis</vt:lpstr>
      <vt:lpstr>Tips for data processing</vt:lpstr>
      <vt:lpstr>Outline</vt:lpstr>
      <vt:lpstr>Need a strategy to give weights some initial values</vt:lpstr>
      <vt:lpstr>Need a strategy to give weights some initial values</vt:lpstr>
      <vt:lpstr>Need a strategy to give weights some initial values</vt:lpstr>
      <vt:lpstr>For deep network, activation function can be saturated</vt:lpstr>
      <vt:lpstr>Xavier Initialization</vt:lpstr>
      <vt:lpstr>He initialization: Xavier Initialization for ReLU activation</vt:lpstr>
      <vt:lpstr>He initialization: Xavier Initialization for ReLU activation</vt:lpstr>
      <vt:lpstr>Outline</vt:lpstr>
      <vt:lpstr>Debug deep neural network model can be difficult</vt:lpstr>
      <vt:lpstr>Before you started …</vt:lpstr>
      <vt:lpstr>Before you started …</vt:lpstr>
      <vt:lpstr>Before you started …</vt:lpstr>
      <vt:lpstr>Before you started …</vt:lpstr>
      <vt:lpstr>Model architecture</vt:lpstr>
      <vt:lpstr>Implementation</vt:lpstr>
      <vt:lpstr>Overfit a small dataset, e.g. one mini-batch</vt:lpstr>
      <vt:lpstr>Check the initial loss function, if making sense</vt:lpstr>
      <vt:lpstr>First turn off regularization/drop out/Batch Norm</vt:lpstr>
      <vt:lpstr>Check every steps, starting from pre-processing</vt:lpstr>
      <vt:lpstr>Check immediate inputs to your model training code</vt:lpstr>
      <vt:lpstr>Check immediate outputs of your model before any post-processing</vt:lpstr>
      <vt:lpstr>Add Debug mode and verbose mode, add working_dir</vt:lpstr>
      <vt:lpstr>Monitor the learning curves</vt:lpstr>
      <vt:lpstr>Monitor the learning curves</vt:lpstr>
      <vt:lpstr>Monitor the learning curves</vt:lpstr>
      <vt:lpstr>Monitor the learning curves</vt:lpstr>
      <vt:lpstr>Monitor the learning curves</vt:lpstr>
      <vt:lpstr>Use Debugger</vt:lpstr>
      <vt:lpstr>Use Experimental management tools</vt:lpstr>
      <vt:lpstr>Do not use hyperparameter searching as the first remedy</vt:lpstr>
      <vt:lpstr>PowerPoint Presentation</vt:lpstr>
    </vt:vector>
  </TitlesOfParts>
  <Company>NHLBI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NHLBI Strategic Plan Template</dc:title>
  <dc:subject>NHLBI Strategic Plan Template</dc:subject>
  <dc:creator>dutchens</dc:creator>
  <cp:keywords>nhlbi, heart, lung, blood, institute, strategic, plan, template</cp:keywords>
  <cp:lastModifiedBy>Xue, Hui (NIH/NHLBI) [E]</cp:lastModifiedBy>
  <cp:revision>2705</cp:revision>
  <dcterms:created xsi:type="dcterms:W3CDTF">2010-08-11T18:35:55Z</dcterms:created>
  <dcterms:modified xsi:type="dcterms:W3CDTF">2021-06-18T22:17:29Z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